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70" r:id="rId5"/>
    <p:sldId id="264" r:id="rId6"/>
    <p:sldId id="310" r:id="rId7"/>
    <p:sldId id="289" r:id="rId8"/>
    <p:sldId id="305" r:id="rId9"/>
    <p:sldId id="287" r:id="rId10"/>
    <p:sldId id="288" r:id="rId11"/>
    <p:sldId id="290" r:id="rId12"/>
    <p:sldId id="304" r:id="rId13"/>
    <p:sldId id="265" r:id="rId1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19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24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1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55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48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69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8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22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99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39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981E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699542"/>
            <a:ext cx="5112568" cy="2160240"/>
          </a:xfrm>
        </p:spPr>
        <p:txBody>
          <a:bodyPr anchor="t">
            <a:normAutofit fontScale="90000"/>
          </a:bodyPr>
          <a:lstStyle/>
          <a:p>
            <a:pPr algn="l"/>
            <a:r>
              <a:rPr lang="cs-CZ" sz="4800" b="1" u="sng" dirty="0" smtClean="0">
                <a:solidFill>
                  <a:schemeClr val="bg1"/>
                </a:solidFill>
                <a:latin typeface="Ladislav" pitchFamily="50" charset="-18"/>
              </a:rPr>
              <a:t>Cestování po zemích bývalého SSSR</a:t>
            </a:r>
            <a:endParaRPr lang="cs-CZ" sz="4800" b="1" u="sng" dirty="0">
              <a:solidFill>
                <a:schemeClr val="bg1"/>
              </a:solidFill>
              <a:latin typeface="Ladislav" pitchFamily="50" charset="-18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3075806"/>
            <a:ext cx="5328592" cy="1368152"/>
          </a:xfrm>
        </p:spPr>
        <p:txBody>
          <a:bodyPr>
            <a:normAutofit/>
          </a:bodyPr>
          <a:lstStyle/>
          <a:p>
            <a:pPr algn="l"/>
            <a:r>
              <a:rPr lang="cs-CZ" sz="2000" dirty="0" smtClean="0">
                <a:solidFill>
                  <a:schemeClr val="bg1"/>
                </a:solidFill>
                <a:latin typeface="Enriqueta" panose="02000000000000000000" pitchFamily="2" charset="0"/>
              </a:rPr>
              <a:t>Arménie 2017</a:t>
            </a:r>
            <a:endParaRPr lang="cs-CZ" sz="2000" dirty="0">
              <a:solidFill>
                <a:schemeClr val="bg1"/>
              </a:solidFill>
              <a:latin typeface="Enriqueta" panose="02000000000000000000" pitchFamily="2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555526"/>
            <a:ext cx="1699499" cy="1224136"/>
          </a:xfrm>
          <a:prstGeom prst="rect">
            <a:avLst/>
          </a:prstGeom>
        </p:spPr>
      </p:pic>
      <p:sp>
        <p:nvSpPr>
          <p:cNvPr id="9" name="Podnadpis 2"/>
          <p:cNvSpPr txBox="1">
            <a:spLocks/>
          </p:cNvSpPr>
          <p:nvPr/>
        </p:nvSpPr>
        <p:spPr>
          <a:xfrm>
            <a:off x="5940152" y="3723878"/>
            <a:ext cx="3032119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 smtClean="0">
                <a:solidFill>
                  <a:srgbClr val="9F2B2B"/>
                </a:solidFill>
                <a:latin typeface="Enriqueta" panose="02000000000000000000" pitchFamily="2" charset="0"/>
              </a:rPr>
              <a:t>Ing. Radim Dolák</a:t>
            </a:r>
            <a:r>
              <a:rPr lang="cs-CZ" altLang="cs-CZ" sz="1800" b="1" dirty="0">
                <a:solidFill>
                  <a:srgbClr val="9F2B2B"/>
                </a:solidFill>
                <a:latin typeface="Enriqueta" panose="02000000000000000000" pitchFamily="2" charset="0"/>
              </a:rPr>
              <a:t>, Ph.D.</a:t>
            </a:r>
            <a:endParaRPr lang="cs-CZ" altLang="cs-CZ" sz="1800" b="1" dirty="0" smtClean="0">
              <a:solidFill>
                <a:srgbClr val="9F2B2B"/>
              </a:solidFill>
              <a:latin typeface="Enriqueta" panose="02000000000000000000" pitchFamily="2" charset="0"/>
            </a:endParaRPr>
          </a:p>
          <a:p>
            <a:pPr algn="r"/>
            <a:endParaRPr lang="cs-CZ" altLang="cs-CZ" sz="900" dirty="0">
              <a:solidFill>
                <a:srgbClr val="9F2B2B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Arménie 2017– </a:t>
            </a:r>
            <a:r>
              <a:rPr lang="cs-CZ" sz="2400" b="1" dirty="0" err="1" smtClean="0">
                <a:solidFill>
                  <a:srgbClr val="981E3A"/>
                </a:solidFill>
                <a:latin typeface="Ladislav" pitchFamily="50" charset="-18"/>
              </a:rPr>
              <a:t>Geghard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 panose="02000000000000000000" pitchFamily="2" charset="0"/>
              </a:rPr>
              <a:t>Klášter </a:t>
            </a:r>
            <a:r>
              <a:rPr lang="cs-CZ" sz="1600" b="1" dirty="0" err="1" smtClean="0">
                <a:latin typeface="Enriqueta" panose="02000000000000000000" pitchFamily="2" charset="0"/>
              </a:rPr>
              <a:t>Geghard</a:t>
            </a:r>
            <a:r>
              <a:rPr lang="cs-CZ" sz="1600" b="1" dirty="0" smtClean="0">
                <a:latin typeface="Enriqueta" panose="02000000000000000000" pitchFamily="2" charset="0"/>
              </a:rPr>
              <a:t> je </a:t>
            </a:r>
            <a:r>
              <a:rPr lang="cs-CZ" sz="1600" b="1" dirty="0">
                <a:latin typeface="Enriqueta" panose="02000000000000000000" pitchFamily="2" charset="0"/>
              </a:rPr>
              <a:t>architektonicky unikátní klášter v Arménii.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zajímavý </a:t>
            </a:r>
            <a:r>
              <a:rPr lang="cs-CZ" sz="1600" b="1" dirty="0">
                <a:latin typeface="Enriqueta" panose="02000000000000000000" pitchFamily="2" charset="0"/>
              </a:rPr>
              <a:t>je </a:t>
            </a:r>
            <a:r>
              <a:rPr lang="cs-CZ" sz="1600" b="1" dirty="0" smtClean="0">
                <a:latin typeface="Enriqueta" panose="02000000000000000000" pitchFamily="2" charset="0"/>
              </a:rPr>
              <a:t>zejména skutečností, </a:t>
            </a:r>
            <a:r>
              <a:rPr lang="cs-CZ" sz="1600" b="1" dirty="0">
                <a:latin typeface="Enriqueta" panose="02000000000000000000" pitchFamily="2" charset="0"/>
              </a:rPr>
              <a:t>že je částečně vytesaný do </a:t>
            </a:r>
            <a:r>
              <a:rPr lang="cs-CZ" sz="1600" b="1" dirty="0" smtClean="0">
                <a:latin typeface="Enriqueta" panose="02000000000000000000" pitchFamily="2" charset="0"/>
              </a:rPr>
              <a:t>skály a o </a:t>
            </a:r>
            <a:r>
              <a:rPr lang="cs-CZ" sz="1600" b="1" dirty="0">
                <a:latin typeface="Enriqueta" panose="02000000000000000000" pitchFamily="2" charset="0"/>
              </a:rPr>
              <a:t>tajuplná zákoutí v něm </a:t>
            </a:r>
            <a:r>
              <a:rPr lang="cs-CZ" sz="1600" b="1" dirty="0" smtClean="0">
                <a:latin typeface="Enriqueta" panose="02000000000000000000" pitchFamily="2" charset="0"/>
              </a:rPr>
              <a:t>tak není </a:t>
            </a:r>
            <a:r>
              <a:rPr lang="cs-CZ" sz="1600" b="1" dirty="0">
                <a:latin typeface="Enriqueta" panose="02000000000000000000" pitchFamily="2" charset="0"/>
              </a:rPr>
              <a:t>nouze.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komplex </a:t>
            </a:r>
            <a:r>
              <a:rPr lang="cs-CZ" sz="1600" b="1" dirty="0">
                <a:latin typeface="Enriqueta" panose="02000000000000000000" pitchFamily="2" charset="0"/>
              </a:rPr>
              <a:t>ukrývá řadu hrobek a kapliček, které jsou ukázkou vrcholné křesťanské architektury v Arménii.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Klášter </a:t>
            </a:r>
            <a:r>
              <a:rPr lang="cs-CZ" sz="1600" b="1" dirty="0">
                <a:latin typeface="Enriqueta" panose="02000000000000000000" pitchFamily="2" charset="0"/>
              </a:rPr>
              <a:t>byl založen již ve 3. století, hlavní kaple však byla vystavěna až v roce 1215. Přilehlé údolí </a:t>
            </a:r>
            <a:r>
              <a:rPr lang="cs-CZ" sz="1600" b="1" dirty="0" err="1">
                <a:latin typeface="Enriqueta" panose="02000000000000000000" pitchFamily="2" charset="0"/>
              </a:rPr>
              <a:t>Azat</a:t>
            </a:r>
            <a:r>
              <a:rPr lang="cs-CZ" sz="1600" b="1" dirty="0">
                <a:latin typeface="Enriqueta" panose="02000000000000000000" pitchFamily="2" charset="0"/>
              </a:rPr>
              <a:t> tvoří další dominantu celé krajiny.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Klášter </a:t>
            </a:r>
            <a:r>
              <a:rPr lang="cs-CZ" sz="1600" b="1" dirty="0">
                <a:latin typeface="Enriqueta" panose="02000000000000000000" pitchFamily="2" charset="0"/>
              </a:rPr>
              <a:t>je od roku 2000 zapsán společně s </a:t>
            </a:r>
            <a:r>
              <a:rPr lang="cs-CZ" sz="1600" b="1" dirty="0" smtClean="0">
                <a:latin typeface="Enriqueta" panose="02000000000000000000" pitchFamily="2" charset="0"/>
              </a:rPr>
              <a:t>údolím </a:t>
            </a:r>
            <a:r>
              <a:rPr lang="cs-CZ" sz="1600" b="1" dirty="0" err="1" smtClean="0">
                <a:latin typeface="Enriqueta" panose="02000000000000000000" pitchFamily="2" charset="0"/>
              </a:rPr>
              <a:t>Azat</a:t>
            </a:r>
            <a:r>
              <a:rPr lang="cs-CZ" sz="1600" b="1" dirty="0" smtClean="0">
                <a:latin typeface="Enriqueta" panose="02000000000000000000" pitchFamily="2" charset="0"/>
              </a:rPr>
              <a:t> </a:t>
            </a:r>
            <a:r>
              <a:rPr lang="cs-CZ" sz="1600" b="1" dirty="0">
                <a:latin typeface="Enriqueta" panose="02000000000000000000" pitchFamily="2" charset="0"/>
              </a:rPr>
              <a:t>na Seznamu světového dědictví UNESCO. </a:t>
            </a:r>
          </a:p>
          <a:p>
            <a:pPr marL="0" indent="0" algn="just">
              <a:buNone/>
            </a:pP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082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Arménie 2017– </a:t>
            </a:r>
            <a:r>
              <a:rPr lang="cs-CZ" sz="2400" b="1" dirty="0" err="1" smtClean="0">
                <a:solidFill>
                  <a:srgbClr val="981E3A"/>
                </a:solidFill>
                <a:latin typeface="Ladislav" pitchFamily="50" charset="-18"/>
              </a:rPr>
              <a:t>Tatev</a:t>
            </a:r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, lanovka a klášter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v </a:t>
            </a:r>
            <a:r>
              <a:rPr lang="cs-CZ" sz="1600" b="1" dirty="0">
                <a:latin typeface="Enriqueta" panose="02000000000000000000" pitchFamily="2" charset="0"/>
              </a:rPr>
              <a:t>horách najdete ukrytý klášter </a:t>
            </a:r>
            <a:r>
              <a:rPr lang="cs-CZ" sz="1600" b="1" dirty="0" err="1" smtClean="0">
                <a:latin typeface="Enriqueta" panose="02000000000000000000" pitchFamily="2" charset="0"/>
              </a:rPr>
              <a:t>Tatev</a:t>
            </a:r>
            <a:r>
              <a:rPr lang="cs-CZ" sz="1600" b="1" dirty="0" smtClean="0">
                <a:latin typeface="Enriqueta" panose="02000000000000000000" pitchFamily="2" charset="0"/>
              </a:rPr>
              <a:t>, který stojí </a:t>
            </a:r>
            <a:r>
              <a:rPr lang="cs-CZ" sz="1600" b="1" dirty="0">
                <a:latin typeface="Enriqueta" panose="02000000000000000000" pitchFamily="2" charset="0"/>
              </a:rPr>
              <a:t>na skále a je stále aktivní.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dostanete </a:t>
            </a:r>
            <a:r>
              <a:rPr lang="cs-CZ" sz="1600" b="1" dirty="0">
                <a:latin typeface="Enriqueta" panose="02000000000000000000" pitchFamily="2" charset="0"/>
              </a:rPr>
              <a:t>se k němu z </a:t>
            </a:r>
            <a:r>
              <a:rPr lang="cs-CZ" sz="1600" b="1" dirty="0" err="1">
                <a:latin typeface="Enriqueta" panose="02000000000000000000" pitchFamily="2" charset="0"/>
              </a:rPr>
              <a:t>Halidzoru</a:t>
            </a:r>
            <a:r>
              <a:rPr lang="cs-CZ" sz="1600" b="1" dirty="0">
                <a:latin typeface="Enriqueta" panose="02000000000000000000" pitchFamily="2" charset="0"/>
              </a:rPr>
              <a:t> nejdelší lanovkou na světě - měří téměř šest kilometrů</a:t>
            </a:r>
            <a:r>
              <a:rPr lang="cs-CZ" sz="1600" b="1" dirty="0" smtClean="0">
                <a:latin typeface="Enriqueta" panose="02000000000000000000" pitchFamily="2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klášter </a:t>
            </a:r>
            <a:r>
              <a:rPr lang="cs-CZ" sz="1600" b="1" dirty="0" err="1">
                <a:latin typeface="Enriqueta" panose="02000000000000000000" pitchFamily="2" charset="0"/>
              </a:rPr>
              <a:t>Tatev</a:t>
            </a:r>
            <a:r>
              <a:rPr lang="cs-CZ" sz="1600" b="1" dirty="0">
                <a:latin typeface="Enriqueta" panose="02000000000000000000" pitchFamily="2" charset="0"/>
              </a:rPr>
              <a:t> objímají mohutné hradby, po kterých ho můžete obejít.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 panose="02000000000000000000" pitchFamily="2" charset="0"/>
              </a:rPr>
              <a:t>Na místě, kde stojí </a:t>
            </a:r>
            <a:r>
              <a:rPr lang="cs-CZ" sz="1600" b="1" dirty="0" err="1">
                <a:latin typeface="Enriqueta" panose="02000000000000000000" pitchFamily="2" charset="0"/>
              </a:rPr>
              <a:t>Tatev</a:t>
            </a:r>
            <a:r>
              <a:rPr lang="cs-CZ" sz="1600" b="1" dirty="0">
                <a:latin typeface="Enriqueta" panose="02000000000000000000" pitchFamily="2" charset="0"/>
              </a:rPr>
              <a:t>, byl prý v 1. století pohřben jeden z žáků apoštola Tadeáše. Nad jeho hrobem někdy ve 4. století vyrostl první kostelík, který se stal poutním místem.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 panose="02000000000000000000" pitchFamily="2" charset="0"/>
              </a:rPr>
              <a:t>Hlavní kostel </a:t>
            </a:r>
            <a:r>
              <a:rPr lang="cs-CZ" sz="1600" b="1" dirty="0" err="1">
                <a:latin typeface="Enriqueta" panose="02000000000000000000" pitchFamily="2" charset="0"/>
              </a:rPr>
              <a:t>Poghos</a:t>
            </a:r>
            <a:r>
              <a:rPr lang="cs-CZ" sz="1600" b="1" dirty="0">
                <a:latin typeface="Enriqueta" panose="02000000000000000000" pitchFamily="2" charset="0"/>
              </a:rPr>
              <a:t> </a:t>
            </a:r>
            <a:r>
              <a:rPr lang="cs-CZ" sz="1600" b="1" dirty="0" err="1">
                <a:latin typeface="Enriqueta" panose="02000000000000000000" pitchFamily="2" charset="0"/>
              </a:rPr>
              <a:t>Petros</a:t>
            </a:r>
            <a:r>
              <a:rPr lang="cs-CZ" sz="1600" b="1" dirty="0">
                <a:latin typeface="Enriqueta" panose="02000000000000000000" pitchFamily="2" charset="0"/>
              </a:rPr>
              <a:t> se začal stavět na konci 9. století a vysvěcen byl roku 906. </a:t>
            </a:r>
          </a:p>
          <a:p>
            <a:pPr marL="0" indent="0" algn="just">
              <a:buNone/>
            </a:pP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070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Arménie 2017– </a:t>
            </a:r>
            <a:r>
              <a:rPr lang="cs-CZ" sz="2400" b="1" dirty="0" err="1">
                <a:solidFill>
                  <a:srgbClr val="981E3A"/>
                </a:solidFill>
                <a:latin typeface="Ladislav" pitchFamily="50" charset="-18"/>
              </a:rPr>
              <a:t>Khndzoresk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 panose="02000000000000000000" pitchFamily="2" charset="0"/>
              </a:rPr>
              <a:t>komplex jeskynních </a:t>
            </a:r>
            <a:r>
              <a:rPr lang="cs-CZ" sz="1600" b="1" dirty="0" smtClean="0">
                <a:latin typeface="Enriqueta" panose="02000000000000000000" pitchFamily="2" charset="0"/>
              </a:rPr>
              <a:t>vesnic až pro 15 000 obyvatel, kteří mohli žít až v 3000 domech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nachází se nedaleko arménského horského města </a:t>
            </a:r>
            <a:r>
              <a:rPr lang="cs-CZ" sz="1600" b="1" dirty="0" err="1" smtClean="0">
                <a:latin typeface="Enriqueta" panose="02000000000000000000" pitchFamily="2" charset="0"/>
              </a:rPr>
              <a:t>Goris</a:t>
            </a:r>
            <a:r>
              <a:rPr lang="cs-CZ" sz="1600" b="1" dirty="0" smtClean="0">
                <a:latin typeface="Enriqueta" panose="02000000000000000000" pitchFamily="2" charset="0"/>
              </a:rPr>
              <a:t> v blízkosti hranice s Íránem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mnoho </a:t>
            </a:r>
            <a:r>
              <a:rPr lang="cs-CZ" sz="1600" b="1" dirty="0">
                <a:latin typeface="Enriqueta" panose="02000000000000000000" pitchFamily="2" charset="0"/>
              </a:rPr>
              <a:t>zdejších jeskyní bylo </a:t>
            </a:r>
            <a:r>
              <a:rPr lang="cs-CZ" sz="1600" b="1" dirty="0" smtClean="0">
                <a:latin typeface="Enriqueta" panose="02000000000000000000" pitchFamily="2" charset="0"/>
              </a:rPr>
              <a:t>osídleno již v pradávné minulosti </a:t>
            </a:r>
            <a:endParaRPr lang="cs-CZ" sz="1600" b="1" dirty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poslední stálí obyvatelů tu žili až do roku 1950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sz="1600" b="1" dirty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005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Arménie 2017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1600" b="1" dirty="0" smtClean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r>
              <a:rPr lang="cs-CZ" sz="1600" b="1" dirty="0" smtClean="0">
                <a:latin typeface="Enriqueta" panose="02000000000000000000" pitchFamily="2" charset="0"/>
              </a:rPr>
              <a:t>DĚKUJI ZA POZORNOST</a:t>
            </a:r>
            <a:endParaRPr lang="cs-CZ" sz="1600" b="1" dirty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884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75" y="0"/>
            <a:ext cx="771525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559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12879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Arménie – obecné informace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</a:rPr>
              <a:t>Arménie je </a:t>
            </a:r>
            <a:r>
              <a:rPr lang="cs-CZ" altLang="cs-CZ" sz="1600" b="1" dirty="0">
                <a:latin typeface="Enriqueta" panose="02000000000000000000" pitchFamily="2" charset="0"/>
              </a:rPr>
              <a:t>vnitrozemský stát ležící v Zakavkazsku. </a:t>
            </a:r>
            <a:endParaRPr lang="cs-CZ" alt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</a:rPr>
              <a:t>Na </a:t>
            </a:r>
            <a:r>
              <a:rPr lang="cs-CZ" altLang="cs-CZ" sz="1600" b="1" dirty="0">
                <a:latin typeface="Enriqueta" panose="02000000000000000000" pitchFamily="2" charset="0"/>
              </a:rPr>
              <a:t>severu hraničí s </a:t>
            </a:r>
            <a:r>
              <a:rPr lang="cs-CZ" altLang="cs-CZ" sz="1600" b="1" dirty="0" smtClean="0">
                <a:latin typeface="Enriqueta" panose="02000000000000000000" pitchFamily="2" charset="0"/>
              </a:rPr>
              <a:t>Gruzií, </a:t>
            </a:r>
            <a:r>
              <a:rPr lang="cs-CZ" altLang="cs-CZ" sz="1600" b="1" dirty="0">
                <a:latin typeface="Enriqueta" panose="02000000000000000000" pitchFamily="2" charset="0"/>
              </a:rPr>
              <a:t>na východě s </a:t>
            </a:r>
            <a:r>
              <a:rPr lang="cs-CZ" altLang="cs-CZ" sz="1600" b="1" dirty="0" smtClean="0">
                <a:latin typeface="Enriqueta" panose="02000000000000000000" pitchFamily="2" charset="0"/>
              </a:rPr>
              <a:t>Ázerbájdžánem, na </a:t>
            </a:r>
            <a:r>
              <a:rPr lang="cs-CZ" altLang="cs-CZ" sz="1600" b="1" dirty="0">
                <a:latin typeface="Enriqueta" panose="02000000000000000000" pitchFamily="2" charset="0"/>
              </a:rPr>
              <a:t>jihu s Íránem (35 km) a na západě </a:t>
            </a:r>
            <a:r>
              <a:rPr lang="cs-CZ" altLang="cs-CZ" sz="1600" b="1" dirty="0" smtClean="0">
                <a:latin typeface="Enriqueta" panose="02000000000000000000" pitchFamily="2" charset="0"/>
              </a:rPr>
              <a:t>a </a:t>
            </a:r>
            <a:r>
              <a:rPr lang="cs-CZ" altLang="cs-CZ" sz="1600" b="1" dirty="0">
                <a:latin typeface="Enriqueta" panose="02000000000000000000" pitchFamily="2" charset="0"/>
              </a:rPr>
              <a:t>Tureckem (268 km).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</a:rPr>
              <a:t>Území </a:t>
            </a:r>
            <a:r>
              <a:rPr lang="cs-CZ" altLang="cs-CZ" sz="1600" b="1" dirty="0">
                <a:latin typeface="Enriqueta" panose="02000000000000000000" pitchFamily="2" charset="0"/>
              </a:rPr>
              <a:t>Arménie má plochu 29 743 kilometrů čtverečních. </a:t>
            </a:r>
            <a:endParaRPr lang="cs-CZ" alt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</a:rPr>
              <a:t>do </a:t>
            </a:r>
            <a:r>
              <a:rPr lang="cs-CZ" altLang="cs-CZ" sz="1600" b="1" dirty="0">
                <a:latin typeface="Enriqueta" panose="02000000000000000000" pitchFamily="2" charset="0"/>
              </a:rPr>
              <a:t>Arménie zasahuje horské pásmo Malého Kavkazu a vysokohorské pohoří Ararat, kde se také nachází oficiální nejvyšší hora Arménie (</a:t>
            </a:r>
            <a:r>
              <a:rPr lang="cs-CZ" altLang="cs-CZ" sz="1600" b="1" dirty="0" err="1">
                <a:latin typeface="Enriqueta" panose="02000000000000000000" pitchFamily="2" charset="0"/>
              </a:rPr>
              <a:t>Aragac</a:t>
            </a:r>
            <a:r>
              <a:rPr lang="cs-CZ" altLang="cs-CZ" sz="1600" b="1" dirty="0">
                <a:latin typeface="Enriqueta" panose="02000000000000000000" pitchFamily="2" charset="0"/>
              </a:rPr>
              <a:t>, 4090 m n. m.). </a:t>
            </a:r>
            <a:endParaRPr lang="cs-CZ" alt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</a:rPr>
              <a:t>Arméni </a:t>
            </a:r>
            <a:r>
              <a:rPr lang="cs-CZ" altLang="cs-CZ" sz="1600" b="1" dirty="0">
                <a:latin typeface="Enriqueta" panose="02000000000000000000" pitchFamily="2" charset="0"/>
              </a:rPr>
              <a:t>však za svoji považují o biblickou horu Ararat (5134 m n. m.), kterou mají dokonce ve státním znaku, která však leží asi kilometr od hranic v </a:t>
            </a:r>
            <a:r>
              <a:rPr lang="cs-CZ" altLang="cs-CZ" sz="1600" b="1" dirty="0" smtClean="0">
                <a:latin typeface="Enriqueta" panose="02000000000000000000" pitchFamily="2" charset="0"/>
              </a:rPr>
              <a:t>Turecku</a:t>
            </a:r>
            <a:r>
              <a:rPr lang="cs-CZ" altLang="cs-CZ" sz="1600" b="1" dirty="0">
                <a:latin typeface="Enriqueta" panose="02000000000000000000" pitchFamily="2" charset="0"/>
              </a:rPr>
              <a:t>. </a:t>
            </a: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248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12879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Arménie 2017– obecné informace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600" b="1" u="sng" dirty="0" smtClean="0">
                <a:latin typeface="Enriqueta" panose="02000000000000000000" pitchFamily="2" charset="0"/>
              </a:rPr>
              <a:t>Navštívená místa: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1600" b="1" dirty="0" smtClean="0">
                <a:latin typeface="Enriqueta" panose="02000000000000000000" pitchFamily="2" charset="0"/>
              </a:rPr>
              <a:t>Jerevan</a:t>
            </a:r>
            <a:endParaRPr lang="cs-CZ" altLang="cs-CZ" sz="1600" b="1" dirty="0">
              <a:latin typeface="Enriqueta" panose="02000000000000000000" pitchFamily="2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1600" b="1" dirty="0" err="1">
                <a:latin typeface="Enriqueta" panose="02000000000000000000" pitchFamily="2" charset="0"/>
              </a:rPr>
              <a:t>Khor</a:t>
            </a:r>
            <a:r>
              <a:rPr lang="cs-CZ" altLang="cs-CZ" sz="1600" b="1" dirty="0">
                <a:latin typeface="Enriqueta" panose="02000000000000000000" pitchFamily="2" charset="0"/>
              </a:rPr>
              <a:t> </a:t>
            </a:r>
            <a:r>
              <a:rPr lang="cs-CZ" altLang="cs-CZ" sz="1600" b="1" dirty="0" err="1">
                <a:latin typeface="Enriqueta" panose="02000000000000000000" pitchFamily="2" charset="0"/>
              </a:rPr>
              <a:t>Virap</a:t>
            </a:r>
            <a:endParaRPr lang="cs-CZ" altLang="cs-CZ" sz="1600" b="1" dirty="0">
              <a:latin typeface="Enriqueta" panose="02000000000000000000" pitchFamily="2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1600" b="1" dirty="0" err="1">
                <a:latin typeface="Enriqueta" panose="02000000000000000000" pitchFamily="2" charset="0"/>
              </a:rPr>
              <a:t>Sevan</a:t>
            </a:r>
            <a:endParaRPr lang="cs-CZ" altLang="cs-CZ" sz="1600" b="1" dirty="0">
              <a:latin typeface="Enriqueta" panose="02000000000000000000" pitchFamily="2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1600" b="1" dirty="0" err="1">
                <a:latin typeface="Enriqueta" panose="02000000000000000000" pitchFamily="2" charset="0"/>
              </a:rPr>
              <a:t>Garni</a:t>
            </a:r>
            <a:endParaRPr lang="cs-CZ" altLang="cs-CZ" sz="1600" b="1" dirty="0">
              <a:latin typeface="Enriqueta" panose="02000000000000000000" pitchFamily="2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1600" b="1" dirty="0" err="1">
                <a:latin typeface="Enriqueta" panose="02000000000000000000" pitchFamily="2" charset="0"/>
              </a:rPr>
              <a:t>Geghard</a:t>
            </a:r>
            <a:endParaRPr lang="cs-CZ" altLang="cs-CZ" sz="1600" b="1" dirty="0">
              <a:latin typeface="Enriqueta" panose="02000000000000000000" pitchFamily="2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1600" b="1" dirty="0" err="1">
                <a:latin typeface="Enriqueta" panose="02000000000000000000" pitchFamily="2" charset="0"/>
              </a:rPr>
              <a:t>Tatev</a:t>
            </a:r>
            <a:endParaRPr lang="cs-CZ" altLang="cs-CZ" sz="1600" b="1" dirty="0">
              <a:latin typeface="Enriqueta" panose="02000000000000000000" pitchFamily="2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1600" b="1" dirty="0" err="1">
                <a:latin typeface="Enriqueta" panose="02000000000000000000" pitchFamily="2" charset="0"/>
              </a:rPr>
              <a:t>Khndzoresk</a:t>
            </a: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405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Arménie 2017– Jerevan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Jerevan je </a:t>
            </a:r>
            <a:r>
              <a:rPr lang="cs-CZ" sz="1600" b="1" dirty="0">
                <a:latin typeface="Enriqueta" panose="02000000000000000000" pitchFamily="2" charset="0"/>
              </a:rPr>
              <a:t>hlavní </a:t>
            </a:r>
            <a:r>
              <a:rPr lang="cs-CZ" sz="1600" b="1" dirty="0" smtClean="0">
                <a:latin typeface="Enriqueta" panose="02000000000000000000" pitchFamily="2" charset="0"/>
              </a:rPr>
              <a:t>a největší město </a:t>
            </a:r>
            <a:r>
              <a:rPr lang="cs-CZ" sz="1600" b="1" dirty="0">
                <a:latin typeface="Enriqueta" panose="02000000000000000000" pitchFamily="2" charset="0"/>
              </a:rPr>
              <a:t>Arménie.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Nachází se pouhých </a:t>
            </a:r>
            <a:r>
              <a:rPr lang="cs-CZ" sz="1600" b="1" dirty="0">
                <a:latin typeface="Enriqueta" panose="02000000000000000000" pitchFamily="2" charset="0"/>
              </a:rPr>
              <a:t>12 km od hranice s </a:t>
            </a:r>
            <a:r>
              <a:rPr lang="cs-CZ" sz="1600" b="1" dirty="0" smtClean="0">
                <a:latin typeface="Enriqueta" panose="02000000000000000000" pitchFamily="2" charset="0"/>
              </a:rPr>
              <a:t>Tureckem a má </a:t>
            </a:r>
            <a:r>
              <a:rPr lang="cs-CZ" sz="1600" b="1" dirty="0">
                <a:latin typeface="Enriqueta" panose="02000000000000000000" pitchFamily="2" charset="0"/>
              </a:rPr>
              <a:t>přibližně 1,3 milionu obyvatel</a:t>
            </a:r>
            <a:r>
              <a:rPr lang="cs-CZ" sz="1600" b="1" dirty="0" smtClean="0">
                <a:latin typeface="Enriqueta" panose="02000000000000000000" pitchFamily="2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 panose="02000000000000000000" pitchFamily="2" charset="0"/>
              </a:rPr>
              <a:t>Jerevan se pyšní svým věkem </a:t>
            </a:r>
            <a:r>
              <a:rPr lang="cs-CZ" sz="1600" b="1" dirty="0" smtClean="0">
                <a:latin typeface="Enriqueta" panose="02000000000000000000" pitchFamily="2" charset="0"/>
              </a:rPr>
              <a:t>a </a:t>
            </a:r>
            <a:r>
              <a:rPr lang="cs-CZ" sz="1600" b="1" dirty="0">
                <a:latin typeface="Enriqueta" panose="02000000000000000000" pitchFamily="2" charset="0"/>
              </a:rPr>
              <a:t>je dokonce starší než Řím, první pevnost zde </a:t>
            </a:r>
            <a:r>
              <a:rPr lang="cs-CZ" sz="1600" b="1" dirty="0" err="1">
                <a:latin typeface="Enriqueta" panose="02000000000000000000" pitchFamily="2" charset="0"/>
              </a:rPr>
              <a:t>urartský</a:t>
            </a:r>
            <a:r>
              <a:rPr lang="cs-CZ" sz="1600" b="1" dirty="0">
                <a:latin typeface="Enriqueta" panose="02000000000000000000" pitchFamily="2" charset="0"/>
              </a:rPr>
              <a:t> král </a:t>
            </a:r>
            <a:r>
              <a:rPr lang="cs-CZ" sz="1600" b="1" dirty="0" err="1">
                <a:latin typeface="Enriqueta" panose="02000000000000000000" pitchFamily="2" charset="0"/>
              </a:rPr>
              <a:t>Argišti</a:t>
            </a:r>
            <a:r>
              <a:rPr lang="cs-CZ" sz="1600" b="1" dirty="0">
                <a:latin typeface="Enriqueta" panose="02000000000000000000" pitchFamily="2" charset="0"/>
              </a:rPr>
              <a:t> I. založil již v roce 783 před n. l. 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díky </a:t>
            </a:r>
            <a:r>
              <a:rPr lang="cs-CZ" sz="1600" b="1" dirty="0">
                <a:latin typeface="Enriqueta" panose="02000000000000000000" pitchFamily="2" charset="0"/>
              </a:rPr>
              <a:t>strategické pozici se zde setkávaly staré obchodní cesty z Ruska a Anatolie do Persie.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Město postihlo v historii několikrát </a:t>
            </a:r>
            <a:r>
              <a:rPr lang="cs-CZ" sz="1600" b="1" dirty="0">
                <a:latin typeface="Enriqueta" panose="02000000000000000000" pitchFamily="2" charset="0"/>
              </a:rPr>
              <a:t>v minulosti </a:t>
            </a:r>
            <a:r>
              <a:rPr lang="cs-CZ" sz="1600" b="1" dirty="0" smtClean="0">
                <a:latin typeface="Enriqueta" panose="02000000000000000000" pitchFamily="2" charset="0"/>
              </a:rPr>
              <a:t>zemětřesení a to </a:t>
            </a:r>
            <a:r>
              <a:rPr lang="cs-CZ" sz="1600" b="1" dirty="0">
                <a:latin typeface="Enriqueta" panose="02000000000000000000" pitchFamily="2" charset="0"/>
              </a:rPr>
              <a:t>poslední, obzvlášť ničivé, proběhlo roku 1988. </a:t>
            </a:r>
          </a:p>
          <a:p>
            <a:pPr marL="0" indent="0" algn="just">
              <a:buNone/>
            </a:pP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902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Arménie 2017– Jerevan – Ararat brandy</a:t>
            </a:r>
            <a:endParaRPr lang="cs-CZ" sz="2400" b="1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Ararat je Arménská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brandy (vinná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pálenku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neboli vínovice),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která je vyráběná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v Jerevanu od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roku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1887 z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arménských bílých hroznů a pramenité vody v souladu s tradičním způsobem.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Ararat Brandy není populární jen v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Arménii,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ale také v mnoha státech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bývalého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Sovětského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svazu.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Letité brandy po 10,15,18,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20 let mají svou vlastní jedinečnou chuť a specifickou tmavě zlatou barvu.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Výrazné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aroma a bohatá vůně těchto brandy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se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těší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také úspěchů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v mezinárodních výstavách a ochutnávkách. </a:t>
            </a: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987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Arménie 2017– </a:t>
            </a:r>
            <a:r>
              <a:rPr lang="cs-CZ" sz="2400" b="1" dirty="0" err="1" smtClean="0">
                <a:solidFill>
                  <a:srgbClr val="981E3A"/>
                </a:solidFill>
                <a:latin typeface="Ladislav" pitchFamily="50" charset="-18"/>
              </a:rPr>
              <a:t>Khor</a:t>
            </a:r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 </a:t>
            </a:r>
            <a:r>
              <a:rPr lang="cs-CZ" sz="2400" b="1" dirty="0" err="1" smtClean="0">
                <a:solidFill>
                  <a:srgbClr val="981E3A"/>
                </a:solidFill>
                <a:latin typeface="Ladislav" pitchFamily="50" charset="-18"/>
              </a:rPr>
              <a:t>Virap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 panose="02000000000000000000" pitchFamily="2" charset="0"/>
              </a:rPr>
              <a:t>Chor </a:t>
            </a:r>
            <a:r>
              <a:rPr lang="cs-CZ" sz="1600" b="1" dirty="0" err="1">
                <a:latin typeface="Enriqueta" panose="02000000000000000000" pitchFamily="2" charset="0"/>
              </a:rPr>
              <a:t>Virap</a:t>
            </a:r>
            <a:r>
              <a:rPr lang="cs-CZ" sz="1600" b="1" dirty="0">
                <a:latin typeface="Enriqueta" panose="02000000000000000000" pitchFamily="2" charset="0"/>
              </a:rPr>
              <a:t> </a:t>
            </a:r>
            <a:r>
              <a:rPr lang="cs-CZ" sz="1600" b="1" dirty="0" smtClean="0">
                <a:latin typeface="Enriqueta" panose="02000000000000000000" pitchFamily="2" charset="0"/>
              </a:rPr>
              <a:t>je arménský klášter nedaleko turecké </a:t>
            </a:r>
            <a:r>
              <a:rPr lang="cs-CZ" sz="1600" b="1" dirty="0">
                <a:latin typeface="Enriqueta" panose="02000000000000000000" pitchFamily="2" charset="0"/>
              </a:rPr>
              <a:t>hranice, </a:t>
            </a:r>
            <a:r>
              <a:rPr lang="cs-CZ" sz="1600" b="1" dirty="0" smtClean="0">
                <a:latin typeface="Enriqueta" panose="02000000000000000000" pitchFamily="2" charset="0"/>
              </a:rPr>
              <a:t>zhruba 30 </a:t>
            </a:r>
            <a:r>
              <a:rPr lang="cs-CZ" sz="1600" b="1" dirty="0">
                <a:latin typeface="Enriqueta" panose="02000000000000000000" pitchFamily="2" charset="0"/>
              </a:rPr>
              <a:t>km jižně od hlavního města </a:t>
            </a:r>
            <a:r>
              <a:rPr lang="cs-CZ" sz="1600" b="1" dirty="0" smtClean="0">
                <a:latin typeface="Enriqueta" panose="02000000000000000000" pitchFamily="2" charset="0"/>
              </a:rPr>
              <a:t>Jerevan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 panose="02000000000000000000" pitchFamily="2" charset="0"/>
              </a:rPr>
              <a:t>Klášter se nachází v areálu naleziště starověkého města </a:t>
            </a:r>
            <a:r>
              <a:rPr lang="cs-CZ" sz="1600" b="1" dirty="0" err="1" smtClean="0">
                <a:latin typeface="Enriqueta" panose="02000000000000000000" pitchFamily="2" charset="0"/>
              </a:rPr>
              <a:t>Artašat</a:t>
            </a:r>
            <a:r>
              <a:rPr lang="cs-CZ" sz="1600" b="1" dirty="0" smtClean="0">
                <a:latin typeface="Enriqueta" panose="02000000000000000000" pitchFamily="2" charset="0"/>
              </a:rPr>
              <a:t> </a:t>
            </a:r>
            <a:endParaRPr lang="cs-CZ" sz="1600" b="1" dirty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Chor </a:t>
            </a:r>
            <a:r>
              <a:rPr lang="cs-CZ" sz="1600" b="1" dirty="0" err="1">
                <a:latin typeface="Enriqueta" panose="02000000000000000000" pitchFamily="2" charset="0"/>
              </a:rPr>
              <a:t>Virap</a:t>
            </a:r>
            <a:r>
              <a:rPr lang="cs-CZ" sz="1600" b="1" dirty="0">
                <a:latin typeface="Enriqueta" panose="02000000000000000000" pitchFamily="2" charset="0"/>
              </a:rPr>
              <a:t> je jedním z nejvýznamnějších míst v Arménii: jak pro poutníky, tak pro turisty. Důležitou roli hraje také blízkost impozantního Araratu, arménské národní hory, dnes ležící na území </a:t>
            </a:r>
            <a:r>
              <a:rPr lang="cs-CZ" sz="1600" b="1" dirty="0" smtClean="0">
                <a:latin typeface="Enriqueta" panose="02000000000000000000" pitchFamily="2" charset="0"/>
              </a:rPr>
              <a:t>Turecka</a:t>
            </a:r>
            <a:endParaRPr lang="cs-CZ" sz="1600" b="1" dirty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Arménie se v </a:t>
            </a:r>
            <a:r>
              <a:rPr lang="cs-CZ" sz="1600" b="1" dirty="0">
                <a:latin typeface="Enriqueta" panose="02000000000000000000" pitchFamily="2" charset="0"/>
              </a:rPr>
              <a:t>roce </a:t>
            </a:r>
            <a:r>
              <a:rPr lang="cs-CZ" sz="1600" b="1" dirty="0" smtClean="0">
                <a:latin typeface="Enriqueta" panose="02000000000000000000" pitchFamily="2" charset="0"/>
              </a:rPr>
              <a:t>301 stala </a:t>
            </a:r>
            <a:r>
              <a:rPr lang="cs-CZ" sz="1600" b="1" dirty="0">
                <a:latin typeface="Enriqueta" panose="02000000000000000000" pitchFamily="2" charset="0"/>
              </a:rPr>
              <a:t>první zemí na světě, která přijala křesťanství za své státní náboženství</a:t>
            </a:r>
          </a:p>
          <a:p>
            <a:pPr marL="0" indent="0" algn="just">
              <a:buNone/>
            </a:pP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830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Arménie 2017– </a:t>
            </a:r>
            <a:r>
              <a:rPr lang="cs-CZ" sz="2400" b="1" dirty="0" err="1" smtClean="0">
                <a:solidFill>
                  <a:srgbClr val="981E3A"/>
                </a:solidFill>
                <a:latin typeface="Ladislav" pitchFamily="50" charset="-18"/>
              </a:rPr>
              <a:t>Sevan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err="1" smtClean="0">
                <a:latin typeface="Enriqueta" panose="02000000000000000000" pitchFamily="2" charset="0"/>
              </a:rPr>
              <a:t>Sevan</a:t>
            </a:r>
            <a:r>
              <a:rPr lang="cs-CZ" sz="1600" b="1" dirty="0" smtClean="0">
                <a:latin typeface="Enriqueta" panose="02000000000000000000" pitchFamily="2" charset="0"/>
              </a:rPr>
              <a:t> je </a:t>
            </a:r>
            <a:r>
              <a:rPr lang="cs-CZ" sz="1600" b="1" dirty="0">
                <a:latin typeface="Enriqueta" panose="02000000000000000000" pitchFamily="2" charset="0"/>
              </a:rPr>
              <a:t>horské jezero v Arménii, největší jezero na Kavkaze</a:t>
            </a:r>
            <a:r>
              <a:rPr lang="cs-CZ" sz="1600" b="1" dirty="0" smtClean="0">
                <a:latin typeface="Enriqueta" panose="02000000000000000000" pitchFamily="2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má </a:t>
            </a:r>
            <a:r>
              <a:rPr lang="cs-CZ" sz="1600" b="1" dirty="0">
                <a:latin typeface="Enriqueta" panose="02000000000000000000" pitchFamily="2" charset="0"/>
              </a:rPr>
              <a:t>rozlohu 1262 </a:t>
            </a:r>
            <a:r>
              <a:rPr lang="cs-CZ" sz="1600" b="1" dirty="0" smtClean="0">
                <a:latin typeface="Enriqueta" panose="02000000000000000000" pitchFamily="2" charset="0"/>
              </a:rPr>
              <a:t>km², průměrnou </a:t>
            </a:r>
            <a:r>
              <a:rPr lang="cs-CZ" sz="1600" b="1" dirty="0">
                <a:latin typeface="Enriqueta" panose="02000000000000000000" pitchFamily="2" charset="0"/>
              </a:rPr>
              <a:t>hloubku </a:t>
            </a:r>
            <a:r>
              <a:rPr lang="cs-CZ" sz="1600" b="1" dirty="0" smtClean="0">
                <a:latin typeface="Enriqueta" panose="02000000000000000000" pitchFamily="2" charset="0"/>
              </a:rPr>
              <a:t>28,5 </a:t>
            </a:r>
            <a:r>
              <a:rPr lang="cs-CZ" sz="1600" b="1" dirty="0">
                <a:latin typeface="Enriqueta" panose="02000000000000000000" pitchFamily="2" charset="0"/>
              </a:rPr>
              <a:t>m a maximální hloubku 86 m.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 panose="02000000000000000000" pitchFamily="2" charset="0"/>
              </a:rPr>
              <a:t>Průměrná teplota povrchové vrstvy vody v červenci a srpnu je 17 až 19 °</a:t>
            </a:r>
            <a:r>
              <a:rPr lang="az-Cyrl-AZ" sz="1600" b="1" dirty="0" smtClean="0">
                <a:latin typeface="Enriqueta" panose="02000000000000000000" pitchFamily="2" charset="0"/>
              </a:rPr>
              <a:t>С</a:t>
            </a:r>
            <a:r>
              <a:rPr lang="cs-CZ" sz="1600" b="1" dirty="0" smtClean="0">
                <a:latin typeface="Enriqueta" panose="02000000000000000000" pitchFamily="2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Celé </a:t>
            </a:r>
            <a:r>
              <a:rPr lang="cs-CZ" sz="1600" b="1" dirty="0">
                <a:latin typeface="Enriqueta" panose="02000000000000000000" pitchFamily="2" charset="0"/>
              </a:rPr>
              <a:t>jezero zamrzá jen ve výjimečně chladných zimách.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Leží </a:t>
            </a:r>
            <a:r>
              <a:rPr lang="cs-CZ" sz="1600" b="1" dirty="0">
                <a:latin typeface="Enriqueta" panose="02000000000000000000" pitchFamily="2" charset="0"/>
              </a:rPr>
              <a:t>v nadmořské výšce 1900 m mezi Malým Kavkazem a Arménskou vysočinou obklopeno horskými hřbety.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Jezero </a:t>
            </a:r>
            <a:r>
              <a:rPr lang="cs-CZ" sz="1600" b="1" dirty="0" err="1" smtClean="0">
                <a:latin typeface="Enriqueta" panose="02000000000000000000" pitchFamily="2" charset="0"/>
              </a:rPr>
              <a:t>Sevan</a:t>
            </a:r>
            <a:r>
              <a:rPr lang="cs-CZ" sz="1600" b="1" dirty="0" smtClean="0">
                <a:latin typeface="Enriqueta" panose="02000000000000000000" pitchFamily="2" charset="0"/>
              </a:rPr>
              <a:t> </a:t>
            </a:r>
            <a:r>
              <a:rPr lang="cs-CZ" sz="1600" b="1" dirty="0">
                <a:latin typeface="Enriqueta" panose="02000000000000000000" pitchFamily="2" charset="0"/>
              </a:rPr>
              <a:t>zaujímá centrální část mezihorské tektonické propadliny. </a:t>
            </a:r>
          </a:p>
          <a:p>
            <a:pPr marL="0" indent="0" algn="just">
              <a:buNone/>
            </a:pP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845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Arménie 2017– </a:t>
            </a:r>
            <a:r>
              <a:rPr lang="cs-CZ" sz="2400" b="1" dirty="0" err="1" smtClean="0">
                <a:solidFill>
                  <a:srgbClr val="981E3A"/>
                </a:solidFill>
                <a:latin typeface="Ladislav" pitchFamily="50" charset="-18"/>
              </a:rPr>
              <a:t>Garni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err="1" smtClean="0">
                <a:latin typeface="Enriqueta" panose="02000000000000000000" pitchFamily="2" charset="0"/>
              </a:rPr>
              <a:t>Garni</a:t>
            </a:r>
            <a:r>
              <a:rPr lang="cs-CZ" sz="1600" b="1" dirty="0" smtClean="0">
                <a:latin typeface="Enriqueta" panose="02000000000000000000" pitchFamily="2" charset="0"/>
              </a:rPr>
              <a:t> je </a:t>
            </a:r>
            <a:r>
              <a:rPr lang="cs-CZ" sz="1600" b="1" dirty="0">
                <a:latin typeface="Enriqueta" panose="02000000000000000000" pitchFamily="2" charset="0"/>
              </a:rPr>
              <a:t>vesnice v arménské provincii </a:t>
            </a:r>
            <a:r>
              <a:rPr lang="cs-CZ" sz="1600" b="1" dirty="0" err="1">
                <a:latin typeface="Enriqueta" panose="02000000000000000000" pitchFamily="2" charset="0"/>
              </a:rPr>
              <a:t>Kotajk</a:t>
            </a:r>
            <a:r>
              <a:rPr lang="cs-CZ" sz="1600" b="1" dirty="0">
                <a:latin typeface="Enriqueta" panose="02000000000000000000" pitchFamily="2" charset="0"/>
              </a:rPr>
              <a:t>, nacházející se 28 km od Jerevanu v údolí řeky </a:t>
            </a:r>
            <a:r>
              <a:rPr lang="cs-CZ" sz="1600" b="1" dirty="0" err="1">
                <a:latin typeface="Enriqueta" panose="02000000000000000000" pitchFamily="2" charset="0"/>
              </a:rPr>
              <a:t>Azat</a:t>
            </a:r>
            <a:r>
              <a:rPr lang="cs-CZ" sz="1600" b="1" dirty="0">
                <a:latin typeface="Enriqueta" panose="02000000000000000000" pitchFamily="2" charset="0"/>
              </a:rPr>
              <a:t>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chrám </a:t>
            </a:r>
            <a:r>
              <a:rPr lang="cs-CZ" sz="1600" b="1" dirty="0">
                <a:latin typeface="Enriqueta" panose="02000000000000000000" pitchFamily="2" charset="0"/>
              </a:rPr>
              <a:t>v </a:t>
            </a:r>
            <a:r>
              <a:rPr lang="cs-CZ" sz="1600" b="1" dirty="0" err="1" smtClean="0">
                <a:latin typeface="Enriqueta" panose="02000000000000000000" pitchFamily="2" charset="0"/>
              </a:rPr>
              <a:t>Garni</a:t>
            </a:r>
            <a:r>
              <a:rPr lang="cs-CZ" sz="1600" b="1" dirty="0" smtClean="0">
                <a:latin typeface="Enriqueta" panose="02000000000000000000" pitchFamily="2" charset="0"/>
              </a:rPr>
              <a:t> je </a:t>
            </a:r>
            <a:r>
              <a:rPr lang="cs-CZ" sz="1600" b="1" dirty="0">
                <a:latin typeface="Enriqueta" panose="02000000000000000000" pitchFamily="2" charset="0"/>
              </a:rPr>
              <a:t>antická stavba v iónském </a:t>
            </a:r>
            <a:r>
              <a:rPr lang="cs-CZ" sz="1600" b="1" dirty="0" smtClean="0">
                <a:latin typeface="Enriqueta" panose="02000000000000000000" pitchFamily="2" charset="0"/>
              </a:rPr>
              <a:t>stylu.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jde </a:t>
            </a:r>
            <a:r>
              <a:rPr lang="cs-CZ" sz="1600" b="1" dirty="0">
                <a:latin typeface="Enriqueta" panose="02000000000000000000" pitchFamily="2" charset="0"/>
              </a:rPr>
              <a:t>o jedinou stojící antickou budovu se sloupořadím na území Arménie i bývalého Sovětského svazu.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pravděpodobně </a:t>
            </a:r>
            <a:r>
              <a:rPr lang="cs-CZ" sz="1600" b="1" dirty="0">
                <a:latin typeface="Enriqueta" panose="02000000000000000000" pitchFamily="2" charset="0"/>
              </a:rPr>
              <a:t>ji roku 77 našeho letopočtu vybudoval král </a:t>
            </a:r>
            <a:r>
              <a:rPr lang="cs-CZ" sz="1600" b="1" dirty="0" err="1">
                <a:latin typeface="Enriqueta" panose="02000000000000000000" pitchFamily="2" charset="0"/>
              </a:rPr>
              <a:t>Tiridates</a:t>
            </a:r>
            <a:r>
              <a:rPr lang="cs-CZ" sz="1600" b="1" dirty="0">
                <a:latin typeface="Enriqueta" panose="02000000000000000000" pitchFamily="2" charset="0"/>
              </a:rPr>
              <a:t> I. jako chrám slunečního boha </a:t>
            </a:r>
            <a:r>
              <a:rPr lang="cs-CZ" sz="1600" b="1" dirty="0" err="1" smtClean="0">
                <a:latin typeface="Enriqueta" panose="02000000000000000000" pitchFamily="2" charset="0"/>
              </a:rPr>
              <a:t>Mihira</a:t>
            </a:r>
            <a:r>
              <a:rPr lang="cs-CZ" sz="1600" b="1" dirty="0" smtClean="0">
                <a:latin typeface="Enriqueta" panose="02000000000000000000" pitchFamily="2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budova </a:t>
            </a:r>
            <a:r>
              <a:rPr lang="cs-CZ" sz="1600" b="1" dirty="0">
                <a:latin typeface="Enriqueta" panose="02000000000000000000" pitchFamily="2" charset="0"/>
              </a:rPr>
              <a:t>se zřítila 4. června 1679 následkem zemětřesení, v letech 1969 až 1975 byla zrekonstruována.</a:t>
            </a:r>
          </a:p>
          <a:p>
            <a:pPr marL="0" indent="0" algn="just">
              <a:buNone/>
            </a:pP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043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1626</TotalTime>
  <Words>823</Words>
  <Application>Microsoft Office PowerPoint</Application>
  <PresentationFormat>Předvádění na obrazovce (16:9)</PresentationFormat>
  <Paragraphs>68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Arial</vt:lpstr>
      <vt:lpstr>Calibri</vt:lpstr>
      <vt:lpstr>Enriqueta</vt:lpstr>
      <vt:lpstr>Ladislav</vt:lpstr>
      <vt:lpstr>Times New Roman</vt:lpstr>
      <vt:lpstr>Wingdings</vt:lpstr>
      <vt:lpstr>Motiv systému Office</vt:lpstr>
      <vt:lpstr>Cestování po zemích bývalého SSSR</vt:lpstr>
      <vt:lpstr>Prezentace aplikace PowerPoint</vt:lpstr>
      <vt:lpstr>Arménie – obecné informace</vt:lpstr>
      <vt:lpstr>Arménie 2017– obecné informace</vt:lpstr>
      <vt:lpstr>Arménie 2017– Jerevan</vt:lpstr>
      <vt:lpstr>Arménie 2017– Jerevan – Ararat brandy</vt:lpstr>
      <vt:lpstr>Arménie 2017– Khor Virap</vt:lpstr>
      <vt:lpstr>Arménie 2017– Sevan</vt:lpstr>
      <vt:lpstr>Arménie 2017– Garni</vt:lpstr>
      <vt:lpstr>Arménie 2017– Geghard</vt:lpstr>
      <vt:lpstr>Arménie 2017– Tatev, lanovka a klášter</vt:lpstr>
      <vt:lpstr>Arménie 2017– Khndzoresk</vt:lpstr>
      <vt:lpstr>Arménie 2017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RDO</cp:lastModifiedBy>
  <cp:revision>82</cp:revision>
  <dcterms:created xsi:type="dcterms:W3CDTF">2016-07-06T15:42:34Z</dcterms:created>
  <dcterms:modified xsi:type="dcterms:W3CDTF">2019-12-15T19:29:16Z</dcterms:modified>
</cp:coreProperties>
</file>