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0" r:id="rId4"/>
    <p:sldId id="261" r:id="rId5"/>
    <p:sldId id="280" r:id="rId6"/>
    <p:sldId id="329" r:id="rId7"/>
    <p:sldId id="264" r:id="rId8"/>
    <p:sldId id="266" r:id="rId9"/>
    <p:sldId id="321" r:id="rId10"/>
    <p:sldId id="352" r:id="rId11"/>
    <p:sldId id="360" r:id="rId12"/>
    <p:sldId id="330" r:id="rId13"/>
    <p:sldId id="370" r:id="rId14"/>
    <p:sldId id="331" r:id="rId15"/>
    <p:sldId id="332" r:id="rId16"/>
    <p:sldId id="265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981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699542"/>
            <a:ext cx="5112568" cy="2160240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800" b="1" u="sng" dirty="0" smtClean="0">
                <a:solidFill>
                  <a:schemeClr val="bg1"/>
                </a:solidFill>
                <a:latin typeface="Ladislav" pitchFamily="50" charset="-18"/>
              </a:rPr>
              <a:t>Cestování po zemích bývalého SSSR</a:t>
            </a:r>
            <a:endParaRPr lang="cs-CZ" sz="4800" b="1" u="sng" dirty="0">
              <a:solidFill>
                <a:schemeClr val="bg1"/>
              </a:solidFill>
              <a:latin typeface="Ladislav" pitchFamily="50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075806"/>
            <a:ext cx="5328592" cy="1368152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bg1"/>
                </a:solidFill>
                <a:latin typeface="Enriqueta" panose="02000000000000000000" pitchFamily="2" charset="0"/>
              </a:rPr>
              <a:t>Gruzie 2017 </a:t>
            </a:r>
            <a:endParaRPr lang="cs-CZ" sz="2000" dirty="0">
              <a:solidFill>
                <a:schemeClr val="bg1"/>
              </a:solidFill>
              <a:latin typeface="Enriqueta" panose="02000000000000000000" pitchFamily="2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55526"/>
            <a:ext cx="1699499" cy="1224136"/>
          </a:xfrm>
          <a:prstGeom prst="rect">
            <a:avLst/>
          </a:prstGeom>
        </p:spPr>
      </p:pic>
      <p:sp>
        <p:nvSpPr>
          <p:cNvPr id="9" name="Podnadpis 2"/>
          <p:cNvSpPr txBox="1">
            <a:spLocks/>
          </p:cNvSpPr>
          <p:nvPr/>
        </p:nvSpPr>
        <p:spPr>
          <a:xfrm>
            <a:off x="5940152" y="3723878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9F2B2B"/>
                </a:solidFill>
                <a:latin typeface="Enriqueta" panose="02000000000000000000" pitchFamily="2" charset="0"/>
              </a:rPr>
              <a:t>Ing. Radim Dolák</a:t>
            </a:r>
            <a:r>
              <a:rPr lang="cs-CZ" altLang="cs-CZ" sz="1800" b="1" dirty="0">
                <a:solidFill>
                  <a:srgbClr val="9F2B2B"/>
                </a:solidFill>
                <a:latin typeface="Enriqueta" panose="02000000000000000000" pitchFamily="2" charset="0"/>
              </a:rPr>
              <a:t>, Ph.D.</a:t>
            </a:r>
            <a:endParaRPr lang="cs-CZ" altLang="cs-CZ" sz="1800" b="1" dirty="0" smtClean="0">
              <a:solidFill>
                <a:srgbClr val="9F2B2B"/>
              </a:solidFill>
              <a:latin typeface="Enriqueta" panose="02000000000000000000" pitchFamily="2" charset="0"/>
            </a:endParaRPr>
          </a:p>
          <a:p>
            <a:pPr algn="r"/>
            <a:endParaRPr lang="cs-CZ" altLang="cs-CZ" sz="900" dirty="0">
              <a:solidFill>
                <a:srgbClr val="9F2B2B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Gruzie 2017 –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Mcheta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Mcheta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je jedno z nejstarších měst v Gruzii, které se nachází nedaleko Tbilisi v místě, kde se vlévá řeka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Aragvi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do řeky Kura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Pozůstatky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města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jsou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starší než 1000 let př. n. l.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Mccheta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byla hlavním městem Gruzínského Království Kavkazská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Iberie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od 3. století př. n. l. do 5. století.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Byla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místem rozvoje raného křesťanství, když křesťanství bylo v provincii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Kartli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prohlášeno státním náboženstvím roku 337.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Středověká Katedrála </a:t>
            </a: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Sveticchoveli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 byla po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dobu několika staletí korunovačním a pohřebním místem gruzínských monarchů a hlavním chrámem Gruzínské pravoslavné církve. 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12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Gruzie 2017 – </a:t>
            </a:r>
            <a:r>
              <a:rPr lang="cs-CZ" sz="2400" b="1" dirty="0" err="1">
                <a:solidFill>
                  <a:srgbClr val="981E3A"/>
                </a:solidFill>
                <a:latin typeface="Ladislav" pitchFamily="50" charset="-18"/>
              </a:rPr>
              <a:t>Kazbegi</a:t>
            </a:r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 (</a:t>
            </a:r>
            <a:r>
              <a:rPr lang="cs-CZ" sz="2400" b="1" dirty="0" err="1">
                <a:solidFill>
                  <a:srgbClr val="981E3A"/>
                </a:solidFill>
                <a:latin typeface="Ladislav" pitchFamily="50" charset="-18"/>
              </a:rPr>
              <a:t>Stepancminda</a:t>
            </a:r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)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Kazbeg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 nebo též </a:t>
            </a: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Stepancminda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 (Svatý Štěpán)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je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malé město na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severu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Gruzie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leží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 nadmořské výšce 1750 </a:t>
            </a: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mnm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 v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údolí řeky Těrek na úpatí ledovce nedaleko hory </a:t>
            </a: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Kazbek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 (5047 </a:t>
            </a: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mnm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)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ve Velkém Kavkazu.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městem prochází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Gruzínská vojenská cesta spojující Gruzii s Ruskem.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kostel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svaté Trojice na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Gergeti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se vypíná nad městem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výšce 2 170 metrů nad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mořem 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je i dnes významným poutním místem a jedním ze symbolů Gruzie.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kostel byl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vystavěn ve 14. století a v dobách ohrožení sloužil jako pokladnice pro některé gruzínské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poklady.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84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Gruzie 2017 –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Vardzia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Vardzia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je jeskynní klášterní město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ze 12. století na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levém břehu řeky Kury v Malém Kavkazu na jihu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Gruzie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město je vytesáno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do skalní stěny vyčnívající v délce asi 500 metrů do obloukovitého údolí řeky Kury.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stavitelé využili skalních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výstupků a zákoutí k vyhloubení hlubokých jeskyní, které mezi sebou spojovali tunely, schodišti, terasy a galeriemi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původně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bylo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zřízeno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na 3000 bytů v až sedmi patrech, které mohly poskytnout bydlení až pro 50 tisíc lidí.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0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Gruzie 2017 – Gori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město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Gori je hlavním správním městem regionu a protéká zde řeka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Kura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blízko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města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vede dálnice spojující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město Gori s hlavním městem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Tbilisi, které je vzdálené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necelých 85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km 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 roce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1878 se v Gori narodil diktátor Josif Vissarionovič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Džugašvili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, známý též jako Stalin (Muž z oceli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)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Muzeum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Josifa Stalina v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Gori je situováno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uprostřed města na Stalinově třídě.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Je zde k vidění Stalinův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rodný dům - malá dřevěná chatrč, kde se Stalin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narodil, součástí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expozice je také Stalinův osobní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obrněný železniční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vagón,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kterém cestoval u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příležitosti konference v Jaltě.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6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Gruzie 2017 –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Bordžomi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Bordžomi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je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lázeňský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rezort, roztažený v délce pěti kilometrů zeleným údolím řeky </a:t>
            </a: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Mtkvari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, ve výšce okolo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850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m.n.m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leží asi 100 km západně od Tbilisi a 120 km východně od pobřeží Černého moře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město má dnes okolo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14 000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obyvatel a vzniklo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 roce 1829, když zde vojáci carské armády objevili léčebný minerální pramen.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město je známé především svou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minerální vodou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Bordžomi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, jež zaujímá první místo v exportu Gruzie a je oblíbená v zemích bývalého Sovětského svazu.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4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Gruzie 2017 – Batumi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Batumi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leží na pobřeží Černého moře a má zhruba 150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000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obyvatel. 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roce 2004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se hodně investovalo a bylo například rekonstruováno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centrum, postaveny nové luxusní budovy (domy, hotely a kasina) a lunapark, byly vysazeny nové stromy a pobřežní bulvár byl prodloužen o 1 km (celková délka vice než 5 km).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díky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ropovodu vedoucímu z Baku bylo ve městě možné vybudovat továrny na výrobu chemikálií, rafinérie a další zpracování ropných produktů.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3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Gruzie 2017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DĚKUJI ZA POZORNOST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8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" y="0"/>
            <a:ext cx="77152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5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12879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Gruzie– obecné informace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Gruzie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se nachází na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rozhraní jihovýchodní Evropy a jihozápadní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Asie při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východním okraji Černého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moře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sousedními státy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jsou na severu a severovýchodě Rusko, na jihu Turecko a Arménie a na jihovýchodě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Ázerbájdžán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 některých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jazycích se Gruzie řekne Georgia (například anglicky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),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podle jedné z teorií podle patrona země svatého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Jiří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počet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obyvatel Gruzie v roce 2015 činil odhadem 3 729 500 lidí.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od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roku 2005 funguje mezi Gruzií a státy Evropské unie bezvízový styk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05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12879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Gruzie 2017 – obecné informace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600" b="1" u="sng" smtClean="0">
                <a:latin typeface="Enriqueta" panose="02000000000000000000" pitchFamily="2" charset="0"/>
              </a:rPr>
              <a:t>Navštívená </a:t>
            </a:r>
            <a:r>
              <a:rPr lang="cs-CZ" altLang="cs-CZ" sz="1600" b="1" u="sng" dirty="0" smtClean="0">
                <a:latin typeface="Enriqueta" panose="02000000000000000000" pitchFamily="2" charset="0"/>
              </a:rPr>
              <a:t>místa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600" b="1" dirty="0">
                <a:latin typeface="Enriqueta" panose="02000000000000000000" pitchFamily="2" charset="0"/>
              </a:rPr>
              <a:t>Tbilisi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600" b="1" dirty="0" err="1">
                <a:latin typeface="Enriqueta" panose="02000000000000000000" pitchFamily="2" charset="0"/>
              </a:rPr>
              <a:t>Mcheta</a:t>
            </a:r>
            <a:endParaRPr lang="cs-CZ" altLang="cs-CZ" sz="1600" b="1" dirty="0">
              <a:latin typeface="Enriqueta" panose="020000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600" b="1" dirty="0" err="1">
                <a:latin typeface="Enriqueta" panose="02000000000000000000" pitchFamily="2" charset="0"/>
              </a:rPr>
              <a:t>Kazbegi</a:t>
            </a:r>
            <a:endParaRPr lang="cs-CZ" altLang="cs-CZ" sz="1600" b="1" dirty="0">
              <a:latin typeface="Enriqueta" panose="020000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600" b="1" dirty="0" err="1">
                <a:latin typeface="Enriqueta" panose="02000000000000000000" pitchFamily="2" charset="0"/>
              </a:rPr>
              <a:t>Vardzia</a:t>
            </a:r>
            <a:endParaRPr lang="cs-CZ" altLang="cs-CZ" sz="1600" b="1" dirty="0">
              <a:latin typeface="Enriqueta" panose="020000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600" b="1" dirty="0">
                <a:latin typeface="Enriqueta" panose="02000000000000000000" pitchFamily="2" charset="0"/>
              </a:rPr>
              <a:t>Gori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600" b="1" dirty="0" err="1">
                <a:latin typeface="Enriqueta" panose="02000000000000000000" pitchFamily="2" charset="0"/>
              </a:rPr>
              <a:t>Bordžomi</a:t>
            </a:r>
            <a:endParaRPr lang="cs-CZ" altLang="cs-CZ" sz="1600" b="1" dirty="0">
              <a:latin typeface="Enriqueta" panose="020000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600" b="1" dirty="0">
                <a:latin typeface="Enriqueta" panose="02000000000000000000" pitchFamily="2" charset="0"/>
              </a:rPr>
              <a:t>Batumi</a:t>
            </a: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4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Gruzie 2017 –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Svanetie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>
                <a:latin typeface="Enriqueta" panose="02000000000000000000" pitchFamily="2" charset="0"/>
              </a:rPr>
              <a:t>Svanetie</a:t>
            </a:r>
            <a:r>
              <a:rPr lang="cs-CZ" sz="1600" b="1" dirty="0">
                <a:latin typeface="Enriqueta" panose="02000000000000000000" pitchFamily="2" charset="0"/>
              </a:rPr>
              <a:t>, též </a:t>
            </a:r>
            <a:r>
              <a:rPr lang="cs-CZ" sz="1600" b="1" dirty="0" err="1" smtClean="0">
                <a:latin typeface="Enriqueta" panose="02000000000000000000" pitchFamily="2" charset="0"/>
              </a:rPr>
              <a:t>Svaneti</a:t>
            </a:r>
            <a:r>
              <a:rPr lang="cs-CZ" sz="1600" b="1" dirty="0" smtClean="0">
                <a:latin typeface="Enriqueta" panose="02000000000000000000" pitchFamily="2" charset="0"/>
              </a:rPr>
              <a:t> je </a:t>
            </a:r>
            <a:r>
              <a:rPr lang="cs-CZ" sz="1600" b="1" dirty="0">
                <a:latin typeface="Enriqueta" panose="02000000000000000000" pitchFamily="2" charset="0"/>
              </a:rPr>
              <a:t>historická provincie Gruzie v její severozápadní části.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Celá </a:t>
            </a:r>
            <a:r>
              <a:rPr lang="cs-CZ" sz="1600" b="1" dirty="0">
                <a:latin typeface="Enriqueta" panose="02000000000000000000" pitchFamily="2" charset="0"/>
              </a:rPr>
              <a:t>provincie leží ve vysoké nadmořské výšce a při její severní hranici s </a:t>
            </a:r>
            <a:r>
              <a:rPr lang="cs-CZ" sz="1600" b="1" dirty="0" err="1">
                <a:latin typeface="Enriqueta" panose="02000000000000000000" pitchFamily="2" charset="0"/>
              </a:rPr>
              <a:t>Kabardsko-Balkarskem</a:t>
            </a:r>
            <a:r>
              <a:rPr lang="cs-CZ" sz="1600" b="1" dirty="0">
                <a:latin typeface="Enriqueta" panose="02000000000000000000" pitchFamily="2" charset="0"/>
              </a:rPr>
              <a:t> se nachází i hora </a:t>
            </a:r>
            <a:r>
              <a:rPr lang="cs-CZ" sz="1600" b="1" dirty="0" err="1">
                <a:latin typeface="Enriqueta" panose="02000000000000000000" pitchFamily="2" charset="0"/>
              </a:rPr>
              <a:t>Šchara</a:t>
            </a:r>
            <a:r>
              <a:rPr lang="cs-CZ" sz="1600" b="1" dirty="0">
                <a:latin typeface="Enriqueta" panose="02000000000000000000" pitchFamily="2" charset="0"/>
              </a:rPr>
              <a:t>, nejvyšší gruzínská hora vůbec.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Po </a:t>
            </a:r>
            <a:r>
              <a:rPr lang="cs-CZ" sz="1600" b="1" dirty="0">
                <a:latin typeface="Enriqueta" panose="02000000000000000000" pitchFamily="2" charset="0"/>
              </a:rPr>
              <a:t>celé provincii jsou pozůstatky středověkých vesnic i dalších památek, díky čemuž byla </a:t>
            </a:r>
            <a:r>
              <a:rPr lang="cs-CZ" sz="1600" b="1" dirty="0" err="1">
                <a:latin typeface="Enriqueta" panose="02000000000000000000" pitchFamily="2" charset="0"/>
              </a:rPr>
              <a:t>Svanetie</a:t>
            </a:r>
            <a:r>
              <a:rPr lang="cs-CZ" sz="1600" b="1" dirty="0">
                <a:latin typeface="Enriqueta" panose="02000000000000000000" pitchFamily="2" charset="0"/>
              </a:rPr>
              <a:t> v roce 1996 začleněna ke světovému dědictví</a:t>
            </a: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7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Gruzie 2017 –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Svanetie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 a oblíbené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trekové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 trasy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oblast </a:t>
            </a:r>
            <a:r>
              <a:rPr lang="cs-CZ" sz="1600" b="1" dirty="0" err="1" smtClean="0">
                <a:latin typeface="Enriqueta" panose="02000000000000000000" pitchFamily="2" charset="0"/>
              </a:rPr>
              <a:t>Svanetie</a:t>
            </a:r>
            <a:r>
              <a:rPr lang="cs-CZ" sz="1600" b="1" dirty="0" smtClean="0">
                <a:latin typeface="Enriqueta" panose="02000000000000000000" pitchFamily="2" charset="0"/>
              </a:rPr>
              <a:t> nabízí </a:t>
            </a:r>
            <a:r>
              <a:rPr lang="cs-CZ" sz="1600" b="1" dirty="0">
                <a:latin typeface="Enriqueta" panose="02000000000000000000" pitchFamily="2" charset="0"/>
              </a:rPr>
              <a:t>ideální podmínky jak pro nenáročný </a:t>
            </a:r>
            <a:r>
              <a:rPr lang="cs-CZ" sz="1600" b="1" dirty="0" err="1">
                <a:latin typeface="Enriqueta" panose="02000000000000000000" pitchFamily="2" charset="0"/>
              </a:rPr>
              <a:t>treking</a:t>
            </a:r>
            <a:r>
              <a:rPr lang="cs-CZ" sz="1600" b="1" dirty="0">
                <a:latin typeface="Enriqueta" panose="02000000000000000000" pitchFamily="2" charset="0"/>
              </a:rPr>
              <a:t> v nižších polohách tak pro expediční výstupy na nejvyšší vrcholky Kavkazu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oblíbený </a:t>
            </a:r>
            <a:r>
              <a:rPr lang="cs-CZ" sz="1600" b="1" dirty="0" err="1" smtClean="0">
                <a:latin typeface="Enriqueta" panose="02000000000000000000" pitchFamily="2" charset="0"/>
              </a:rPr>
              <a:t>trek</a:t>
            </a:r>
            <a:r>
              <a:rPr lang="cs-CZ" sz="1600" b="1" dirty="0" smtClean="0">
                <a:latin typeface="Enriqueta" panose="02000000000000000000" pitchFamily="2" charset="0"/>
              </a:rPr>
              <a:t> </a:t>
            </a:r>
            <a:r>
              <a:rPr lang="cs-CZ" sz="1600" b="1" dirty="0">
                <a:latin typeface="Enriqueta" panose="02000000000000000000" pitchFamily="2" charset="0"/>
              </a:rPr>
              <a:t>vede mezi oblastním střediskem </a:t>
            </a:r>
            <a:r>
              <a:rPr lang="cs-CZ" sz="1600" b="1" dirty="0" err="1">
                <a:latin typeface="Enriqueta" panose="02000000000000000000" pitchFamily="2" charset="0"/>
              </a:rPr>
              <a:t>Mestií</a:t>
            </a:r>
            <a:r>
              <a:rPr lang="cs-CZ" sz="1600" b="1" dirty="0">
                <a:latin typeface="Enriqueta" panose="02000000000000000000" pitchFamily="2" charset="0"/>
              </a:rPr>
              <a:t> a osadou </a:t>
            </a:r>
            <a:r>
              <a:rPr lang="cs-CZ" sz="1600" b="1" dirty="0" err="1" smtClean="0">
                <a:latin typeface="Enriqueta" panose="02000000000000000000" pitchFamily="2" charset="0"/>
              </a:rPr>
              <a:t>Ushghuli</a:t>
            </a:r>
            <a:r>
              <a:rPr lang="cs-CZ" sz="1600" b="1" dirty="0" smtClean="0">
                <a:latin typeface="Enriqueta" panose="02000000000000000000" pitchFamily="2" charset="0"/>
              </a:rPr>
              <a:t>, kdy trasa prochází </a:t>
            </a:r>
            <a:r>
              <a:rPr lang="cs-CZ" sz="1600" b="1" dirty="0">
                <a:latin typeface="Enriqueta" panose="02000000000000000000" pitchFamily="2" charset="0"/>
              </a:rPr>
              <a:t>pod hlavním hřebenem Kavkazu a sleduje pěší cesty mezi jednotlivými vesnicemi v oblasti, </a:t>
            </a:r>
            <a:r>
              <a:rPr lang="cs-CZ" sz="1600" b="1" dirty="0" smtClean="0">
                <a:latin typeface="Enriqueta" panose="02000000000000000000" pitchFamily="2" charset="0"/>
              </a:rPr>
              <a:t>trasa zahrnuje i nutnost přebrodit </a:t>
            </a:r>
            <a:r>
              <a:rPr lang="cs-CZ" sz="1600" b="1" dirty="0">
                <a:latin typeface="Enriqueta" panose="02000000000000000000" pitchFamily="2" charset="0"/>
              </a:rPr>
              <a:t>ledovcovou řeku</a:t>
            </a:r>
          </a:p>
          <a:p>
            <a:pPr marL="0" indent="0" algn="just">
              <a:buNone/>
            </a:pPr>
            <a:r>
              <a:rPr lang="cs-CZ" sz="1600" b="1" u="sng" dirty="0" smtClean="0">
                <a:latin typeface="Enriqueta" panose="02000000000000000000" pitchFamily="2" charset="0"/>
              </a:rPr>
              <a:t>Doporučený 3 denní </a:t>
            </a:r>
            <a:r>
              <a:rPr lang="cs-CZ" sz="1600" b="1" u="sng" dirty="0" err="1" smtClean="0">
                <a:latin typeface="Enriqueta" panose="02000000000000000000" pitchFamily="2" charset="0"/>
              </a:rPr>
              <a:t>trek</a:t>
            </a:r>
            <a:r>
              <a:rPr lang="cs-CZ" sz="1600" b="1" u="sng" dirty="0" smtClean="0">
                <a:latin typeface="Enriqueta" panose="02000000000000000000" pitchFamily="2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 err="1" smtClean="0">
                <a:latin typeface="Enriqueta" panose="02000000000000000000" pitchFamily="2" charset="0"/>
              </a:rPr>
              <a:t>Mestia</a:t>
            </a:r>
            <a:r>
              <a:rPr lang="cs-CZ" sz="1600" b="1" dirty="0" smtClean="0">
                <a:latin typeface="Enriqueta" panose="02000000000000000000" pitchFamily="2" charset="0"/>
              </a:rPr>
              <a:t> </a:t>
            </a:r>
            <a:r>
              <a:rPr lang="cs-CZ" sz="1600" b="1" dirty="0">
                <a:latin typeface="Enriqueta" panose="02000000000000000000" pitchFamily="2" charset="0"/>
              </a:rPr>
              <a:t>- </a:t>
            </a:r>
            <a:r>
              <a:rPr lang="cs-CZ" sz="1600" b="1" dirty="0" err="1">
                <a:latin typeface="Enriqueta" panose="02000000000000000000" pitchFamily="2" charset="0"/>
              </a:rPr>
              <a:t>Zhabeshi</a:t>
            </a:r>
            <a:r>
              <a:rPr lang="cs-CZ" sz="1600" b="1" dirty="0">
                <a:latin typeface="Enriqueta" panose="02000000000000000000" pitchFamily="2" charset="0"/>
              </a:rPr>
              <a:t> - </a:t>
            </a:r>
            <a:r>
              <a:rPr lang="cs-CZ" sz="1600" b="1" dirty="0" err="1">
                <a:latin typeface="Enriqueta" panose="02000000000000000000" pitchFamily="2" charset="0"/>
              </a:rPr>
              <a:t>Adishi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 err="1" smtClean="0">
                <a:latin typeface="Enriqueta" panose="02000000000000000000" pitchFamily="2" charset="0"/>
              </a:rPr>
              <a:t>Adishi</a:t>
            </a:r>
            <a:r>
              <a:rPr lang="cs-CZ" sz="1600" b="1" dirty="0" smtClean="0">
                <a:latin typeface="Enriqueta" panose="02000000000000000000" pitchFamily="2" charset="0"/>
              </a:rPr>
              <a:t> </a:t>
            </a:r>
            <a:r>
              <a:rPr lang="cs-CZ" sz="1600" b="1" dirty="0">
                <a:latin typeface="Enriqueta" panose="02000000000000000000" pitchFamily="2" charset="0"/>
              </a:rPr>
              <a:t>- </a:t>
            </a:r>
            <a:r>
              <a:rPr lang="cs-CZ" sz="1600" b="1" dirty="0" err="1">
                <a:latin typeface="Enriqueta" panose="02000000000000000000" pitchFamily="2" charset="0"/>
              </a:rPr>
              <a:t>Khalde</a:t>
            </a:r>
            <a:r>
              <a:rPr lang="cs-CZ" sz="1600" b="1" dirty="0">
                <a:latin typeface="Enriqueta" panose="02000000000000000000" pitchFamily="2" charset="0"/>
              </a:rPr>
              <a:t>/</a:t>
            </a:r>
            <a:r>
              <a:rPr lang="cs-CZ" sz="1600" b="1" dirty="0" err="1">
                <a:latin typeface="Enriqueta" panose="02000000000000000000" pitchFamily="2" charset="0"/>
              </a:rPr>
              <a:t>Iprali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 err="1" smtClean="0">
                <a:latin typeface="Enriqueta" panose="02000000000000000000" pitchFamily="2" charset="0"/>
              </a:rPr>
              <a:t>Khalde</a:t>
            </a:r>
            <a:r>
              <a:rPr lang="cs-CZ" sz="1600" b="1" dirty="0" smtClean="0">
                <a:latin typeface="Enriqueta" panose="02000000000000000000" pitchFamily="2" charset="0"/>
              </a:rPr>
              <a:t>/</a:t>
            </a:r>
            <a:r>
              <a:rPr lang="cs-CZ" sz="1600" b="1" dirty="0" err="1" smtClean="0">
                <a:latin typeface="Enriqueta" panose="02000000000000000000" pitchFamily="2" charset="0"/>
              </a:rPr>
              <a:t>Iprali</a:t>
            </a:r>
            <a:r>
              <a:rPr lang="cs-CZ" sz="1600" b="1" dirty="0" smtClean="0">
                <a:latin typeface="Enriqueta" panose="02000000000000000000" pitchFamily="2" charset="0"/>
              </a:rPr>
              <a:t> </a:t>
            </a:r>
            <a:r>
              <a:rPr lang="cs-CZ" sz="1600" b="1" dirty="0">
                <a:latin typeface="Enriqueta" panose="02000000000000000000" pitchFamily="2" charset="0"/>
              </a:rPr>
              <a:t>- </a:t>
            </a:r>
            <a:r>
              <a:rPr lang="cs-CZ" sz="1600" b="1" dirty="0" err="1">
                <a:latin typeface="Enriqueta" panose="02000000000000000000" pitchFamily="2" charset="0"/>
              </a:rPr>
              <a:t>Ushguli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3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Gruzie 2017 –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Ušguli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 smtClean="0">
                <a:latin typeface="Enriqueta" panose="02000000000000000000" pitchFamily="2" charset="0"/>
              </a:rPr>
              <a:t>Ušguli</a:t>
            </a:r>
            <a:r>
              <a:rPr lang="cs-CZ" sz="1600" b="1" dirty="0" smtClean="0">
                <a:latin typeface="Enriqueta" panose="02000000000000000000" pitchFamily="2" charset="0"/>
              </a:rPr>
              <a:t> je </a:t>
            </a:r>
            <a:r>
              <a:rPr lang="cs-CZ" sz="1600" b="1" dirty="0">
                <a:latin typeface="Enriqueta" panose="02000000000000000000" pitchFamily="2" charset="0"/>
              </a:rPr>
              <a:t>skupina čtyř vesnic nacházejících se v údolí podél horního toku řeky </a:t>
            </a:r>
            <a:r>
              <a:rPr lang="cs-CZ" sz="1600" b="1" dirty="0" err="1">
                <a:latin typeface="Enriqueta" panose="02000000000000000000" pitchFamily="2" charset="0"/>
              </a:rPr>
              <a:t>Inguri</a:t>
            </a:r>
            <a:r>
              <a:rPr lang="cs-CZ" sz="1600" b="1" dirty="0">
                <a:latin typeface="Enriqueta" panose="02000000000000000000" pitchFamily="2" charset="0"/>
              </a:rPr>
              <a:t> a na úpatí nejvyšší gruzínské hory </a:t>
            </a:r>
            <a:r>
              <a:rPr lang="cs-CZ" sz="1600" b="1" dirty="0" err="1">
                <a:latin typeface="Enriqueta" panose="02000000000000000000" pitchFamily="2" charset="0"/>
              </a:rPr>
              <a:t>Šchary</a:t>
            </a:r>
            <a:r>
              <a:rPr lang="cs-CZ" sz="1600" b="1" dirty="0">
                <a:latin typeface="Enriqueta" panose="02000000000000000000" pitchFamily="2" charset="0"/>
              </a:rPr>
              <a:t> v kraji Horní </a:t>
            </a:r>
            <a:r>
              <a:rPr lang="cs-CZ" sz="1600" b="1" dirty="0" err="1">
                <a:latin typeface="Enriqueta" panose="02000000000000000000" pitchFamily="2" charset="0"/>
              </a:rPr>
              <a:t>Svanetie</a:t>
            </a:r>
            <a:r>
              <a:rPr lang="cs-CZ" sz="1600" b="1" dirty="0">
                <a:latin typeface="Enriqueta" panose="02000000000000000000" pitchFamily="2" charset="0"/>
              </a:rPr>
              <a:t> v Gruzii.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Některé </a:t>
            </a:r>
            <a:r>
              <a:rPr lang="cs-CZ" sz="1600" b="1" dirty="0">
                <a:latin typeface="Enriqueta" panose="02000000000000000000" pitchFamily="2" charset="0"/>
              </a:rPr>
              <a:t>budovy v těchto vesnicích jsou jakožto součást Horní </a:t>
            </a:r>
            <a:r>
              <a:rPr lang="cs-CZ" sz="1600" b="1" dirty="0" err="1">
                <a:latin typeface="Enriqueta" panose="02000000000000000000" pitchFamily="2" charset="0"/>
              </a:rPr>
              <a:t>Svanetie</a:t>
            </a:r>
            <a:r>
              <a:rPr lang="cs-CZ" sz="1600" b="1" dirty="0">
                <a:latin typeface="Enriqueta" panose="02000000000000000000" pitchFamily="2" charset="0"/>
              </a:rPr>
              <a:t> zapsány na seznamu světového dědictví UNESCO</a:t>
            </a:r>
            <a:r>
              <a:rPr lang="cs-CZ" sz="1600" b="1" dirty="0" smtClean="0">
                <a:latin typeface="Enriqueta" panose="02000000000000000000" pitchFamily="2" charset="0"/>
              </a:rPr>
              <a:t>. </a:t>
            </a:r>
            <a:r>
              <a:rPr lang="cs-CZ" sz="1600" b="1" dirty="0">
                <a:latin typeface="Enriqueta" panose="02000000000000000000" pitchFamily="2" charset="0"/>
              </a:rPr>
              <a:t>Dochovalo se zde velké množství vesnických věží a budov, které byly vystavené tak, aby je bylo možné snadno bránit během případného vpádu nepřátel.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Vesnice </a:t>
            </a:r>
            <a:r>
              <a:rPr lang="cs-CZ" sz="1600" b="1" dirty="0" err="1">
                <a:latin typeface="Enriqueta" panose="02000000000000000000" pitchFamily="2" charset="0"/>
              </a:rPr>
              <a:t>Ušguli</a:t>
            </a:r>
            <a:r>
              <a:rPr lang="cs-CZ" sz="1600" b="1" dirty="0">
                <a:latin typeface="Enriqueta" panose="02000000000000000000" pitchFamily="2" charset="0"/>
              </a:rPr>
              <a:t> se nacházejí v nadmořské výšce 2086 až 2200 metrů nad mořem a jsou údajně nejvýše položenými vesnicemi v </a:t>
            </a:r>
            <a:r>
              <a:rPr lang="cs-CZ" sz="1600" b="1" dirty="0" smtClean="0">
                <a:latin typeface="Enriqueta" panose="02000000000000000000" pitchFamily="2" charset="0"/>
              </a:rPr>
              <a:t>Evropě.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Poblíž </a:t>
            </a:r>
            <a:r>
              <a:rPr lang="cs-CZ" sz="1600" b="1" dirty="0">
                <a:latin typeface="Enriqueta" panose="02000000000000000000" pitchFamily="2" charset="0"/>
              </a:rPr>
              <a:t>vesnic byly zbudovány dva středověké hrady (jeden se nachází nad vesnicemi, druhý pod nimi). U níže položeného z nich se nachází malý kostelík </a:t>
            </a:r>
            <a:r>
              <a:rPr lang="cs-CZ" sz="1600" b="1" dirty="0" err="1">
                <a:latin typeface="Enriqueta" panose="02000000000000000000" pitchFamily="2" charset="0"/>
              </a:rPr>
              <a:t>Laškdaš</a:t>
            </a:r>
            <a:r>
              <a:rPr lang="cs-CZ" sz="1600" b="1" dirty="0">
                <a:latin typeface="Enriqueta" panose="02000000000000000000" pitchFamily="2" charset="0"/>
              </a:rPr>
              <a:t> a na vrcholu kopce nedaleko ještě jeden kostel </a:t>
            </a:r>
            <a:r>
              <a:rPr lang="cs-CZ" sz="1600" b="1" dirty="0" err="1">
                <a:latin typeface="Enriqueta" panose="02000000000000000000" pitchFamily="2" charset="0"/>
              </a:rPr>
              <a:t>Macchvar</a:t>
            </a:r>
            <a:r>
              <a:rPr lang="cs-CZ" sz="1600" b="1" dirty="0">
                <a:latin typeface="Enriqueta" panose="02000000000000000000" pitchFamily="2" charset="0"/>
              </a:rPr>
              <a:t> z 12. století, v kterém se dochovaly nástěnné malby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0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Gruzie 2017 – Tbilisi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Tbilisi je hlavní město Gruzie, nacházející se ve vnitrozemí této země na řece Kura.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Má přibližně 1,345 </a:t>
            </a:r>
            <a:r>
              <a:rPr lang="cs-CZ" sz="1600" b="1" dirty="0">
                <a:latin typeface="Enriqueta" panose="02000000000000000000" pitchFamily="2" charset="0"/>
              </a:rPr>
              <a:t>milionu </a:t>
            </a:r>
            <a:r>
              <a:rPr lang="cs-CZ" sz="1600" b="1" dirty="0" smtClean="0">
                <a:latin typeface="Enriqueta" panose="02000000000000000000" pitchFamily="2" charset="0"/>
              </a:rPr>
              <a:t>obyvatel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město bylo založeno v </a:t>
            </a:r>
            <a:r>
              <a:rPr lang="cs-CZ" sz="1600" b="1" dirty="0">
                <a:latin typeface="Enriqueta" panose="02000000000000000000" pitchFamily="2" charset="0"/>
              </a:rPr>
              <a:t>5. století, oblast však byla osídlena již dříve.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město </a:t>
            </a:r>
            <a:r>
              <a:rPr lang="cs-CZ" sz="1600" b="1" dirty="0">
                <a:latin typeface="Enriqueta" panose="02000000000000000000" pitchFamily="2" charset="0"/>
              </a:rPr>
              <a:t>obsadily mnohé říše, jako např. Arabové, Peršané a </a:t>
            </a:r>
            <a:r>
              <a:rPr lang="cs-CZ" sz="1600" b="1" dirty="0" err="1">
                <a:latin typeface="Enriqueta" panose="02000000000000000000" pitchFamily="2" charset="0"/>
              </a:rPr>
              <a:t>Seldžučtí</a:t>
            </a:r>
            <a:r>
              <a:rPr lang="cs-CZ" sz="1600" b="1" dirty="0">
                <a:latin typeface="Enriqueta" panose="02000000000000000000" pitchFamily="2" charset="0"/>
              </a:rPr>
              <a:t> Turci – v 8. století bylo město dokonce sídlem arabského emíra.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Gruzínci </a:t>
            </a:r>
            <a:r>
              <a:rPr lang="cs-CZ" sz="1600" b="1" dirty="0">
                <a:latin typeface="Enriqueta" panose="02000000000000000000" pitchFamily="2" charset="0"/>
              </a:rPr>
              <a:t>město dobyli opět až v roce 1122, za vlády krále Davida IV, který sem poté přesunul své sídlo z </a:t>
            </a:r>
            <a:r>
              <a:rPr lang="cs-CZ" sz="1600" b="1" dirty="0" err="1">
                <a:latin typeface="Enriqueta" panose="02000000000000000000" pitchFamily="2" charset="0"/>
              </a:rPr>
              <a:t>Kutaisi</a:t>
            </a:r>
            <a:r>
              <a:rPr lang="cs-CZ" sz="1600" b="1" dirty="0">
                <a:latin typeface="Enriqueta" panose="02000000000000000000" pitchFamily="2" charset="0"/>
              </a:rPr>
              <a:t> a Tbilisi ustanovil hlavním městem země. </a:t>
            </a: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3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Gruzie 2017 – Tbilisi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pravém břehu řeky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Kura leží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ruiny pevnosti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Nariqala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ze 3.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století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a nad touto pevností se nachází socha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Kartlis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Deda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(česky Matka Gruzie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)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Staré město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je typické úzkými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, kočičími hlavami dlážděnou zprohýbanou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dlažbou a nachází se zde např. Katedrála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Sioni z 5. století, kostel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Metechi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gruzínských králů ze 13. století,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synagoga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z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hory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Mtacminda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vede dolů do města stacionární lanová dráha z roku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1905 a v kopci se nachází panteon a hřbitov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kde jsou pohřbeny významné osobnosti Gruzie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dominantou města je také nasvícená televizní věž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0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1169</Words>
  <Application>Microsoft Office PowerPoint</Application>
  <PresentationFormat>Předvádění na obrazovce (16:9)</PresentationFormat>
  <Paragraphs>78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Enriqueta</vt:lpstr>
      <vt:lpstr>Ladislav</vt:lpstr>
      <vt:lpstr>Times New Roman</vt:lpstr>
      <vt:lpstr>Wingdings</vt:lpstr>
      <vt:lpstr>Motiv systému Office</vt:lpstr>
      <vt:lpstr>Cestování po zemích bývalého SSSR</vt:lpstr>
      <vt:lpstr>Prezentace aplikace PowerPoint</vt:lpstr>
      <vt:lpstr>Gruzie– obecné informace</vt:lpstr>
      <vt:lpstr>Gruzie 2017 – obecné informace</vt:lpstr>
      <vt:lpstr>Gruzie 2017 – Svanetie</vt:lpstr>
      <vt:lpstr>Gruzie 2017 – Svanetie a oblíbené trekové trasy</vt:lpstr>
      <vt:lpstr>Gruzie 2017 – Ušguli</vt:lpstr>
      <vt:lpstr>Gruzie 2017 – Tbilisi</vt:lpstr>
      <vt:lpstr>Gruzie 2017 – Tbilisi</vt:lpstr>
      <vt:lpstr>Gruzie 2017 – Mcheta</vt:lpstr>
      <vt:lpstr>Gruzie 2017 – Kazbegi (Stepancminda)</vt:lpstr>
      <vt:lpstr>Gruzie 2017 – Vardzia</vt:lpstr>
      <vt:lpstr>Gruzie 2017 – Gori</vt:lpstr>
      <vt:lpstr>Gruzie 2017 – Bordžomi</vt:lpstr>
      <vt:lpstr>Gruzie 2017 – Batumi</vt:lpstr>
      <vt:lpstr>Gruzie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76</cp:revision>
  <dcterms:created xsi:type="dcterms:W3CDTF">2016-07-06T15:42:34Z</dcterms:created>
  <dcterms:modified xsi:type="dcterms:W3CDTF">2019-12-15T19:29:49Z</dcterms:modified>
</cp:coreProperties>
</file>