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70" r:id="rId5"/>
    <p:sldId id="280" r:id="rId6"/>
    <p:sldId id="264" r:id="rId7"/>
    <p:sldId id="266" r:id="rId8"/>
    <p:sldId id="268" r:id="rId9"/>
    <p:sldId id="267" r:id="rId10"/>
    <p:sldId id="311" r:id="rId11"/>
    <p:sldId id="317" r:id="rId12"/>
    <p:sldId id="312" r:id="rId13"/>
    <p:sldId id="316" r:id="rId14"/>
    <p:sldId id="265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532859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>
                <a:solidFill>
                  <a:schemeClr val="bg1"/>
                </a:solidFill>
                <a:latin typeface="Enriqueta" panose="02000000000000000000" pitchFamily="2" charset="0"/>
              </a:rPr>
              <a:t>Rusko MS fotbal 2018 </a:t>
            </a:r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(Soči</a:t>
            </a:r>
            <a:r>
              <a:rPr lang="cs-CZ" sz="2000" dirty="0">
                <a:solidFill>
                  <a:schemeClr val="bg1"/>
                </a:solidFill>
                <a:latin typeface="Enriqueta" panose="02000000000000000000" pitchFamily="2" charset="0"/>
              </a:rPr>
              <a:t>, Volgograd, Rostov)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Ph.D.</a:t>
            </a:r>
            <a:endParaRPr lang="cs-CZ" altLang="cs-CZ" sz="18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9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Volgograd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mezi </a:t>
            </a:r>
            <a:r>
              <a:rPr lang="cs-CZ" sz="1600" b="1" dirty="0">
                <a:latin typeface="Enriqueta" panose="02000000000000000000" pitchFamily="2" charset="0"/>
              </a:rPr>
              <a:t>21. srpnem a listopadem 1942 město dobývala německá vojska a téměř celé je obsadila.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pak </a:t>
            </a:r>
            <a:r>
              <a:rPr lang="cs-CZ" sz="1600" b="1" dirty="0">
                <a:latin typeface="Enriqueta" panose="02000000000000000000" pitchFamily="2" charset="0"/>
              </a:rPr>
              <a:t>však byla německá 6. armáda obklíčena, a do 2. února 1943 zničena anebo zajata. Bitva o Stalingrad, kterou nakonec vyhrála Rudá armáda, je považována za bod obratu v bojích na východní frontě.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za </a:t>
            </a:r>
            <a:r>
              <a:rPr lang="cs-CZ" sz="1600" b="1" dirty="0">
                <a:latin typeface="Enriqueta" panose="02000000000000000000" pitchFamily="2" charset="0"/>
              </a:rPr>
              <a:t>dobu bitvy padlo nebo bylo zraněno téměř 2 miliony lidí na obou </a:t>
            </a:r>
            <a:r>
              <a:rPr lang="cs-CZ" sz="1600" b="1" dirty="0" smtClean="0">
                <a:latin typeface="Enriqueta" panose="02000000000000000000" pitchFamily="2" charset="0"/>
              </a:rPr>
              <a:t>stranách a celé </a:t>
            </a:r>
            <a:r>
              <a:rPr lang="cs-CZ" sz="1600" b="1" dirty="0">
                <a:latin typeface="Enriqueta" panose="02000000000000000000" pitchFamily="2" charset="0"/>
              </a:rPr>
              <a:t>město bylo totálně zničeno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Volgograd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Matka Vlast </a:t>
            </a:r>
            <a:r>
              <a:rPr lang="cs-CZ" sz="1600" b="1" dirty="0" smtClean="0">
                <a:latin typeface="Enriqueta" panose="02000000000000000000" pitchFamily="2" charset="0"/>
              </a:rPr>
              <a:t>volá je </a:t>
            </a:r>
            <a:r>
              <a:rPr lang="cs-CZ" sz="1600" b="1" dirty="0">
                <a:latin typeface="Enriqueta" panose="02000000000000000000" pitchFamily="2" charset="0"/>
              </a:rPr>
              <a:t>monumentální </a:t>
            </a:r>
            <a:r>
              <a:rPr lang="cs-CZ" sz="1600" b="1" dirty="0" smtClean="0">
                <a:latin typeface="Enriqueta" panose="02000000000000000000" pitchFamily="2" charset="0"/>
              </a:rPr>
              <a:t>socha, která je </a:t>
            </a:r>
            <a:r>
              <a:rPr lang="cs-CZ" sz="1600" b="1" dirty="0">
                <a:latin typeface="Enriqueta" panose="02000000000000000000" pitchFamily="2" charset="0"/>
              </a:rPr>
              <a:t>součástí Památníku Bitvy o Stalingrad na návrší zvaném </a:t>
            </a:r>
            <a:r>
              <a:rPr lang="cs-CZ" sz="1600" b="1" dirty="0" err="1">
                <a:latin typeface="Enriqueta" panose="02000000000000000000" pitchFamily="2" charset="0"/>
              </a:rPr>
              <a:t>Mamajova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>
                <a:latin typeface="Enriqueta" panose="02000000000000000000" pitchFamily="2" charset="0"/>
              </a:rPr>
              <a:t>mohyla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 </a:t>
            </a:r>
            <a:r>
              <a:rPr lang="cs-CZ" sz="1600" b="1" dirty="0">
                <a:latin typeface="Enriqueta" panose="02000000000000000000" pitchFamily="2" charset="0"/>
              </a:rPr>
              <a:t>roce 1967 to byla největší socha na </a:t>
            </a:r>
            <a:r>
              <a:rPr lang="cs-CZ" sz="1600" b="1" dirty="0" smtClean="0">
                <a:latin typeface="Enriqueta" panose="02000000000000000000" pitchFamily="2" charset="0"/>
              </a:rPr>
              <a:t>světě a </a:t>
            </a:r>
            <a:r>
              <a:rPr lang="cs-CZ" sz="1600" b="1" dirty="0">
                <a:latin typeface="Enriqueta" panose="02000000000000000000" pitchFamily="2" charset="0"/>
              </a:rPr>
              <a:t>n</a:t>
            </a:r>
            <a:r>
              <a:rPr lang="cs-CZ" sz="1600" b="1" dirty="0" smtClean="0">
                <a:latin typeface="Enriqueta" panose="02000000000000000000" pitchFamily="2" charset="0"/>
              </a:rPr>
              <a:t>yní </a:t>
            </a:r>
            <a:r>
              <a:rPr lang="cs-CZ" sz="1600" b="1" dirty="0">
                <a:latin typeface="Enriqueta" panose="02000000000000000000" pitchFamily="2" charset="0"/>
              </a:rPr>
              <a:t>jde o největší sochu v Evropě a největší sochu ženy na světě, bráno bez podstavce.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Matka Vlast je zpodobněna jako antická bohyně vítězství </a:t>
            </a:r>
            <a:r>
              <a:rPr lang="cs-CZ" sz="1600" b="1" dirty="0" err="1">
                <a:latin typeface="Enriqueta" panose="02000000000000000000" pitchFamily="2" charset="0"/>
              </a:rPr>
              <a:t>Níké</a:t>
            </a:r>
            <a:r>
              <a:rPr lang="cs-CZ" sz="1600" b="1" dirty="0">
                <a:latin typeface="Enriqueta" panose="02000000000000000000" pitchFamily="2" charset="0"/>
              </a:rPr>
              <a:t> – vpřed kráčející žena v rozevlátém rouchu, ve zdvižené pravé ruce svírající meč.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celková </a:t>
            </a:r>
            <a:r>
              <a:rPr lang="cs-CZ" sz="1600" b="1" dirty="0">
                <a:latin typeface="Enriqueta" panose="02000000000000000000" pitchFamily="2" charset="0"/>
              </a:rPr>
              <a:t>výška sochy činí 85 metrů, postava na výšku 52 metry a další 33 metry její meč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6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Rostov na Donu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Rostov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Donu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město na jihu evropské části Ruské federace.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Leží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na řece Don, 46 km od jejího ústí do Azovského moře a asi 100 km od hranic s Ukrajinou.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správním střediskem Rostovské oblasti a celého Jižního federálního okruhu.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Žije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zde přibližně 1,125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milionu obyvatel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Rostov na Donu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době Velké vlastenecké války bylo město dvakrát obsazeno německou armádou.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První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okupace začala 21. prosince 1941 a trvala sedm dní. Němečtí generálové město považovali za důležitou železniční křižovatku, říční přístav a přístup na Kavkaz.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První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tanková armáda byla z města vytlačena 27. prosince 1941 avšak Němci město znovu obsadili 24. července 1942. Druhá okupace trvala až do 14. února 1943. Obnova bombardováním těžce poškozeného města trvala deset let.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R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usko MS fotbal 2018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8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MS fotbal 2018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Soči</a:t>
            </a:r>
          </a:p>
          <a:p>
            <a:pPr marL="0" indent="0">
              <a:buNone/>
            </a:pPr>
            <a:r>
              <a:rPr lang="cs-CZ" altLang="cs-CZ" sz="1600" b="1" dirty="0" err="1" smtClean="0">
                <a:latin typeface="Enriqueta" panose="02000000000000000000" pitchFamily="2" charset="0"/>
              </a:rPr>
              <a:t>Krasnaja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altLang="cs-CZ" sz="1600" b="1" dirty="0" err="1" smtClean="0">
                <a:latin typeface="Enriqueta" panose="02000000000000000000" pitchFamily="2" charset="0"/>
              </a:rPr>
              <a:t>Poljana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marL="0" indent="0">
              <a:buNone/>
            </a:pPr>
            <a:r>
              <a:rPr lang="cs-CZ" altLang="cs-CZ" sz="1600" b="1" dirty="0">
                <a:latin typeface="Enriqueta" panose="02000000000000000000" pitchFamily="2" charset="0"/>
              </a:rPr>
              <a:t>Roza Chutor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marL="0" indent="0">
              <a:buNone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Volgograd</a:t>
            </a:r>
          </a:p>
          <a:p>
            <a:pPr marL="0" indent="0">
              <a:buNone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Rostov na Donu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MS fotbal 2018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</a:rPr>
              <a:t>Mistrovství světa ve fotbale 2018 bylo 21. mistrovstvím asociace FIFA, poprvé v historii probíhalo v Rusku.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Mistrovství </a:t>
            </a:r>
            <a:r>
              <a:rPr lang="cs-CZ" altLang="cs-CZ" sz="1600" b="1" dirty="0">
                <a:latin typeface="Enriqueta" panose="02000000000000000000" pitchFamily="2" charset="0"/>
              </a:rPr>
              <a:t>se konalo v jedenácti městech na dvanácti stadionech. Byly to: Moskva (stadiony </a:t>
            </a:r>
            <a:r>
              <a:rPr lang="cs-CZ" altLang="cs-CZ" sz="1600" b="1" dirty="0" err="1">
                <a:latin typeface="Enriqueta" panose="02000000000000000000" pitchFamily="2" charset="0"/>
              </a:rPr>
              <a:t>Lužniki</a:t>
            </a:r>
            <a:r>
              <a:rPr lang="cs-CZ" altLang="cs-CZ" sz="1600" b="1" dirty="0">
                <a:latin typeface="Enriqueta" panose="02000000000000000000" pitchFamily="2" charset="0"/>
              </a:rPr>
              <a:t> a </a:t>
            </a:r>
            <a:r>
              <a:rPr lang="cs-CZ" altLang="cs-CZ" sz="1600" b="1" dirty="0" err="1">
                <a:latin typeface="Enriqueta" panose="02000000000000000000" pitchFamily="2" charset="0"/>
              </a:rPr>
              <a:t>Otkrytije</a:t>
            </a:r>
            <a:r>
              <a:rPr lang="cs-CZ" altLang="cs-CZ" sz="1600" b="1" dirty="0">
                <a:latin typeface="Enriqueta" panose="02000000000000000000" pitchFamily="2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</a:rPr>
              <a:t>Arena</a:t>
            </a:r>
            <a:r>
              <a:rPr lang="cs-CZ" altLang="cs-CZ" sz="1600" b="1" dirty="0">
                <a:latin typeface="Enriqueta" panose="02000000000000000000" pitchFamily="2" charset="0"/>
              </a:rPr>
              <a:t>), Petrohrad, Kaliningrad, </a:t>
            </a:r>
            <a:r>
              <a:rPr lang="cs-CZ" altLang="cs-CZ" sz="1600" b="1" dirty="0" err="1">
                <a:latin typeface="Enriqueta" panose="02000000000000000000" pitchFamily="2" charset="0"/>
              </a:rPr>
              <a:t>Jekatěrinburg</a:t>
            </a:r>
            <a:r>
              <a:rPr lang="cs-CZ" altLang="cs-CZ" sz="1600" b="1" dirty="0">
                <a:latin typeface="Enriqueta" panose="02000000000000000000" pitchFamily="2" charset="0"/>
              </a:rPr>
              <a:t>, </a:t>
            </a:r>
            <a:r>
              <a:rPr lang="cs-CZ" altLang="cs-CZ" sz="1600" b="1" dirty="0" err="1">
                <a:latin typeface="Enriqueta" panose="02000000000000000000" pitchFamily="2" charset="0"/>
              </a:rPr>
              <a:t>Nižnij</a:t>
            </a:r>
            <a:r>
              <a:rPr lang="cs-CZ" altLang="cs-CZ" sz="1600" b="1" dirty="0">
                <a:latin typeface="Enriqueta" panose="02000000000000000000" pitchFamily="2" charset="0"/>
              </a:rPr>
              <a:t> Novgorod, Kazaň, Samara, </a:t>
            </a:r>
            <a:r>
              <a:rPr lang="cs-CZ" altLang="cs-CZ" sz="1600" b="1" dirty="0" err="1">
                <a:latin typeface="Enriqueta" panose="02000000000000000000" pitchFamily="2" charset="0"/>
              </a:rPr>
              <a:t>Saransk</a:t>
            </a:r>
            <a:r>
              <a:rPr lang="cs-CZ" altLang="cs-CZ" sz="1600" b="1" dirty="0">
                <a:latin typeface="Enriqueta" panose="02000000000000000000" pitchFamily="2" charset="0"/>
              </a:rPr>
              <a:t>, Volgograd, Rostov na Donu a Soči.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Turnaje se zúčastnilo celkem 32 </a:t>
            </a:r>
            <a:r>
              <a:rPr lang="cs-CZ" altLang="cs-CZ" sz="1600" b="1" dirty="0">
                <a:latin typeface="Enriqueta" panose="02000000000000000000" pitchFamily="2" charset="0"/>
              </a:rPr>
              <a:t>národních týmů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Česká </a:t>
            </a:r>
            <a:r>
              <a:rPr lang="cs-CZ" altLang="cs-CZ" sz="1600" b="1" dirty="0">
                <a:latin typeface="Enriqueta" panose="02000000000000000000" pitchFamily="2" charset="0"/>
              </a:rPr>
              <a:t>republika na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MS ve fotbale chyběla </a:t>
            </a:r>
            <a:r>
              <a:rPr lang="cs-CZ" altLang="cs-CZ" sz="1600" b="1" dirty="0">
                <a:latin typeface="Enriqueta" panose="02000000000000000000" pitchFamily="2" charset="0"/>
              </a:rPr>
              <a:t>již potřetí v řadě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.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Finálový </a:t>
            </a:r>
            <a:r>
              <a:rPr lang="cs-CZ" altLang="cs-CZ" sz="1600" b="1" dirty="0">
                <a:latin typeface="Enriqueta" panose="02000000000000000000" pitchFamily="2" charset="0"/>
              </a:rPr>
              <a:t>zápas turnaje se odehrál v Moskvě na stadionu </a:t>
            </a:r>
            <a:r>
              <a:rPr lang="cs-CZ" altLang="cs-CZ" sz="1600" b="1" dirty="0" err="1" smtClean="0">
                <a:latin typeface="Enriqueta" panose="02000000000000000000" pitchFamily="2" charset="0"/>
              </a:rPr>
              <a:t>Lužniki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, </a:t>
            </a:r>
            <a:r>
              <a:rPr lang="cs-CZ" altLang="cs-CZ" sz="1600" b="1" dirty="0">
                <a:latin typeface="Enriqueta" panose="02000000000000000000" pitchFamily="2" charset="0"/>
              </a:rPr>
              <a:t>kde Francie porazila Chorvatsko v základní hrací době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4:2</a:t>
            </a:r>
            <a:r>
              <a:rPr lang="cs-CZ" altLang="cs-CZ" sz="1600" b="1" dirty="0">
                <a:latin typeface="Enriqueta" panose="02000000000000000000" pitchFamily="2" charset="0"/>
              </a:rPr>
              <a:t>. 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Soči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Soči je </a:t>
            </a:r>
            <a:r>
              <a:rPr lang="cs-CZ" sz="1600" b="1" dirty="0">
                <a:latin typeface="Enriqueta" panose="02000000000000000000" pitchFamily="2" charset="0"/>
              </a:rPr>
              <a:t>ruské lázeňské město v Krasnodarském kraji, nacházející se mezi pobřežím Černého moře a úpatím Kavkazu, 1700 km od Moskvy.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Žije </a:t>
            </a:r>
            <a:r>
              <a:rPr lang="cs-CZ" sz="1600" b="1" dirty="0">
                <a:latin typeface="Enriqueta" panose="02000000000000000000" pitchFamily="2" charset="0"/>
              </a:rPr>
              <a:t>zde přes 400 tisíc obyvatel.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Soči </a:t>
            </a:r>
            <a:r>
              <a:rPr lang="cs-CZ" sz="1600" b="1" dirty="0">
                <a:latin typeface="Enriqueta" panose="02000000000000000000" pitchFamily="2" charset="0"/>
              </a:rPr>
              <a:t>s předměstskými oblastmi je roztaženo do délky 147 kilometrů a může proto být v závislosti na pojetí evropských hranic označováno za nejdelší město v Evropě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Soči je významným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ruským letoviskem,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důležitým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dopravním uzlem, ekonomickým a kulturním centrem 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rovněž místem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konání velkých sportovních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akcí (ZOH 2014, F1).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Podnebí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zde umožňuje pěstovat čaj – na nejsevernějším místě v Evropě.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8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Soči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Město se nachází u 43. rovnoběžky, to znamená přibližně na úrovni Nice, Toronta,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Almaty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nebo Vladivostoku.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Hlavními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příčinami turistického zájmu o Soči jsou teplé subtropické klima, moře, minerální prameny, blízkost hor a rozvinutá turistická infrastruktura.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Kolchidské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lesy Západního Kavkazu, zasahující na území města, jsou zaneseny na seznam světového dědictví UNESCO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0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Krasnaja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Poljana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 panose="02000000000000000000" pitchFamily="2" charset="0"/>
              </a:rPr>
              <a:t>Krasnaja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 smtClean="0">
                <a:latin typeface="Enriqueta" panose="02000000000000000000" pitchFamily="2" charset="0"/>
              </a:rPr>
              <a:t>Poljana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sídlo městského typu na Krasnodarském kraji v Rusku.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Leží </a:t>
            </a:r>
            <a:r>
              <a:rPr lang="cs-CZ" sz="1600" b="1" dirty="0">
                <a:latin typeface="Enriqueta" panose="02000000000000000000" pitchFamily="2" charset="0"/>
              </a:rPr>
              <a:t>v údolí </a:t>
            </a:r>
            <a:r>
              <a:rPr lang="cs-CZ" sz="1600" b="1" dirty="0" err="1">
                <a:latin typeface="Enriqueta" panose="02000000000000000000" pitchFamily="2" charset="0"/>
              </a:rPr>
              <a:t>Mzymty</a:t>
            </a:r>
            <a:r>
              <a:rPr lang="cs-CZ" sz="1600" b="1" dirty="0">
                <a:latin typeface="Enriqueta" panose="02000000000000000000" pitchFamily="2" charset="0"/>
              </a:rPr>
              <a:t> v Západním Kavkaze zhruba šedesát kilometrů východně od středu města Soči.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Význam </a:t>
            </a:r>
            <a:r>
              <a:rPr lang="cs-CZ" sz="1600" b="1" dirty="0" err="1">
                <a:latin typeface="Enriqueta" panose="02000000000000000000" pitchFamily="2" charset="0"/>
              </a:rPr>
              <a:t>Krasné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>
                <a:latin typeface="Enriqueta" panose="02000000000000000000" pitchFamily="2" charset="0"/>
              </a:rPr>
              <a:t>Poljany</a:t>
            </a:r>
            <a:r>
              <a:rPr lang="cs-CZ" sz="1600" b="1" dirty="0">
                <a:latin typeface="Enriqueta" panose="02000000000000000000" pitchFamily="2" charset="0"/>
              </a:rPr>
              <a:t> je zejména sportovně-rekreační.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Nachází </a:t>
            </a:r>
            <a:r>
              <a:rPr lang="cs-CZ" sz="1600" b="1" dirty="0">
                <a:latin typeface="Enriqueta" panose="02000000000000000000" pitchFamily="2" charset="0"/>
              </a:rPr>
              <a:t>se zde lyžařské středisko Roza Chutor, kde se odehrávají závody, například světového poháru v alpském lyžování v roce 2012 nebo závody v alpském lyžování v rámci </a:t>
            </a:r>
            <a:r>
              <a:rPr lang="cs-CZ" sz="1600" b="1" dirty="0" smtClean="0">
                <a:latin typeface="Enriqueta" panose="02000000000000000000" pitchFamily="2" charset="0"/>
              </a:rPr>
              <a:t>ZOH 2014</a:t>
            </a: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</a:t>
            </a:r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Roza Chutor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335135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Roza Chutor je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lyžařské středisko alpského lyžování na Kavkaze.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Leží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 Krasnodarském kraji v Rusku nedaleko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Krasné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Poljany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a zhruba čtyřicet kilometrů daleko od pobřeží Černého moře ve městě Soči.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Sjezdovky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 lanovky zde byly už v devadesátých letech dvacátého století, nicméně zásadní stavební rozvoj nastal v rámci přípravy na Zimní olympijské hry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2014.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Jádro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areálu je na plošině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Roza ve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výšce 1170 metrů nad mořem, kam vedou lanovky z doliny Roza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údolí 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Mzymty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 ve výšce 560 metrů nad mořem.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Nejdelší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sjezdovka je dlouhá 3495 metrů, začíná ve výšce 2320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metrů.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3848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1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Rusko 2018 – Volgograd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Volgograd od </a:t>
            </a:r>
            <a:r>
              <a:rPr lang="cs-CZ" sz="1600" b="1" dirty="0">
                <a:latin typeface="Enriqueta" panose="02000000000000000000" pitchFamily="2" charset="0"/>
              </a:rPr>
              <a:t>10. dubna 1925 do 7. listopadu 1961 a ve dnech významných </a:t>
            </a:r>
            <a:r>
              <a:rPr lang="cs-CZ" sz="1600" b="1" dirty="0" smtClean="0">
                <a:latin typeface="Enriqueta" panose="02000000000000000000" pitchFamily="2" charset="0"/>
              </a:rPr>
              <a:t>výročí </a:t>
            </a:r>
            <a:r>
              <a:rPr lang="cs-CZ" sz="1600" b="1" dirty="0">
                <a:latin typeface="Enriqueta" panose="02000000000000000000" pitchFamily="2" charset="0"/>
              </a:rPr>
              <a:t>nazýván </a:t>
            </a:r>
            <a:r>
              <a:rPr lang="cs-CZ" sz="1600" b="1" dirty="0" smtClean="0">
                <a:latin typeface="Enriqueta" panose="02000000000000000000" pitchFamily="2" charset="0"/>
              </a:rPr>
              <a:t>Stalingrad</a:t>
            </a:r>
            <a:r>
              <a:rPr lang="az-Cyrl-AZ" sz="1600" b="1" dirty="0" smtClean="0">
                <a:latin typeface="Enriqueta" panose="02000000000000000000" pitchFamily="2" charset="0"/>
              </a:rPr>
              <a:t>,</a:t>
            </a:r>
            <a:r>
              <a:rPr lang="cs-CZ" sz="1600" b="1" dirty="0" smtClean="0">
                <a:latin typeface="Enriqueta" panose="02000000000000000000" pitchFamily="2" charset="0"/>
              </a:rPr>
              <a:t> v </a:t>
            </a:r>
            <a:r>
              <a:rPr lang="cs-CZ" sz="1600" b="1" dirty="0">
                <a:latin typeface="Enriqueta" panose="02000000000000000000" pitchFamily="2" charset="0"/>
              </a:rPr>
              <a:t>letech 1589–1925 </a:t>
            </a:r>
            <a:r>
              <a:rPr lang="cs-CZ" sz="1600" b="1" dirty="0" err="1" smtClean="0">
                <a:latin typeface="Enriqueta" panose="02000000000000000000" pitchFamily="2" charset="0"/>
              </a:rPr>
              <a:t>Caricyn</a:t>
            </a:r>
            <a:r>
              <a:rPr lang="cs-CZ" sz="1600" b="1" dirty="0" smtClean="0">
                <a:latin typeface="Enriqueta" panose="02000000000000000000" pitchFamily="2" charset="0"/>
              </a:rPr>
              <a:t>, je </a:t>
            </a:r>
            <a:r>
              <a:rPr lang="cs-CZ" sz="1600" b="1" dirty="0">
                <a:latin typeface="Enriqueta" panose="02000000000000000000" pitchFamily="2" charset="0"/>
              </a:rPr>
              <a:t>město v Ruské federaci na jihu její evropské části.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je důležitým přístavem na řece Volze;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podél </a:t>
            </a:r>
            <a:r>
              <a:rPr lang="cs-CZ" sz="1600" b="1" dirty="0">
                <a:latin typeface="Enriqueta" panose="02000000000000000000" pitchFamily="2" charset="0"/>
              </a:rPr>
              <a:t>jejího západního břehu se táhne v délce téměř 80 km.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</a:t>
            </a:r>
            <a:r>
              <a:rPr lang="cs-CZ" sz="1600" b="1" dirty="0">
                <a:latin typeface="Enriqueta" panose="02000000000000000000" pitchFamily="2" charset="0"/>
              </a:rPr>
              <a:t>je centrem Volgogradské oblasti</a:t>
            </a:r>
            <a:r>
              <a:rPr lang="cs-CZ" sz="1600" b="1" dirty="0" smtClean="0">
                <a:latin typeface="Enriqueta" panose="02000000000000000000" pitchFamily="2" charset="0"/>
              </a:rPr>
              <a:t>. Žije </a:t>
            </a:r>
            <a:r>
              <a:rPr lang="cs-CZ" sz="1600" b="1" dirty="0">
                <a:latin typeface="Enriqueta" panose="02000000000000000000" pitchFamily="2" charset="0"/>
              </a:rPr>
              <a:t>zde přibližně </a:t>
            </a:r>
            <a:r>
              <a:rPr lang="cs-CZ" sz="1600" b="1" dirty="0" smtClean="0">
                <a:latin typeface="Enriqueta" panose="02000000000000000000" pitchFamily="2" charset="0"/>
              </a:rPr>
              <a:t>1 milion obyvatel.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za </a:t>
            </a:r>
            <a:r>
              <a:rPr lang="cs-CZ" sz="1600" b="1" dirty="0">
                <a:latin typeface="Enriqueta" panose="02000000000000000000" pitchFamily="2" charset="0"/>
              </a:rPr>
              <a:t>dob Stalinovy vlády se stal Volgograd důležitým </a:t>
            </a:r>
            <a:r>
              <a:rPr lang="cs-CZ" sz="1600" b="1" dirty="0" smtClean="0">
                <a:latin typeface="Enriqueta" panose="02000000000000000000" pitchFamily="2" charset="0"/>
              </a:rPr>
              <a:t>přístavem (bylo </a:t>
            </a:r>
            <a:r>
              <a:rPr lang="cs-CZ" sz="1600" b="1" dirty="0">
                <a:latin typeface="Enriqueta" panose="02000000000000000000" pitchFamily="2" charset="0"/>
              </a:rPr>
              <a:t>zde překládáno zboží z vlaků na lodě a </a:t>
            </a:r>
            <a:r>
              <a:rPr lang="cs-CZ" sz="1600" b="1" dirty="0" smtClean="0">
                <a:latin typeface="Enriqueta" panose="02000000000000000000" pitchFamily="2" charset="0"/>
              </a:rPr>
              <a:t>naopak). 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1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911</Words>
  <Application>Microsoft Office PowerPoint</Application>
  <PresentationFormat>Předvádění na obrazovce (16:9)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Rusko MS fotbal 2018 – obecné informace</vt:lpstr>
      <vt:lpstr>Rusko MS fotbal 2018 – obecné informace</vt:lpstr>
      <vt:lpstr>Rusko 2018 – Soči</vt:lpstr>
      <vt:lpstr>Rusko 2018 – Soči</vt:lpstr>
      <vt:lpstr>Rusko 2018 – Krasnaja Poljana</vt:lpstr>
      <vt:lpstr>Rusko 2018 – Roza Chutor</vt:lpstr>
      <vt:lpstr>Rusko 2018 – Volgograd</vt:lpstr>
      <vt:lpstr>Rusko 2018 – Volgograd</vt:lpstr>
      <vt:lpstr>Rusko 2018 – Volgograd</vt:lpstr>
      <vt:lpstr>Rusko 2018 – Rostov na Donu</vt:lpstr>
      <vt:lpstr>Rusko 2018 – Rostov na Donu</vt:lpstr>
      <vt:lpstr>Rusko MS fotbal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81</cp:revision>
  <dcterms:created xsi:type="dcterms:W3CDTF">2016-07-06T15:42:34Z</dcterms:created>
  <dcterms:modified xsi:type="dcterms:W3CDTF">2019-12-15T19:30:18Z</dcterms:modified>
</cp:coreProperties>
</file>