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70" r:id="rId5"/>
    <p:sldId id="280" r:id="rId6"/>
    <p:sldId id="264" r:id="rId7"/>
    <p:sldId id="266" r:id="rId8"/>
    <p:sldId id="268" r:id="rId9"/>
    <p:sldId id="267" r:id="rId10"/>
    <p:sldId id="311" r:id="rId11"/>
    <p:sldId id="317" r:id="rId12"/>
    <p:sldId id="312" r:id="rId13"/>
    <p:sldId id="316" r:id="rId14"/>
    <p:sldId id="265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46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1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5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48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697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80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2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997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63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C8B1C-927A-47B0-A48E-07839BA1748C}" type="datetimeFigureOut">
              <a:rPr lang="cs-CZ" smtClean="0"/>
              <a:t>15.12.2019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808B9-4D1F-4069-9EB9-CD8802008F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981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699542"/>
            <a:ext cx="5112568" cy="2160240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800" b="1" u="sng" dirty="0" smtClean="0">
                <a:solidFill>
                  <a:schemeClr val="bg1"/>
                </a:solidFill>
                <a:latin typeface="Ladislav" pitchFamily="50" charset="-18"/>
              </a:rPr>
              <a:t>Cestování po zemích bývalého SSSR</a:t>
            </a:r>
            <a:endParaRPr lang="cs-CZ" sz="4800" b="1" u="sng" dirty="0">
              <a:solidFill>
                <a:schemeClr val="bg1"/>
              </a:solidFill>
              <a:latin typeface="Ladislav" pitchFamily="50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075806"/>
            <a:ext cx="5328592" cy="1368152"/>
          </a:xfrm>
        </p:spPr>
        <p:txBody>
          <a:bodyPr>
            <a:normAutofit/>
          </a:bodyPr>
          <a:lstStyle/>
          <a:p>
            <a:pPr algn="l"/>
            <a:r>
              <a:rPr lang="cs-CZ" sz="2000" dirty="0">
                <a:solidFill>
                  <a:schemeClr val="bg1"/>
                </a:solidFill>
                <a:latin typeface="Enriqueta" panose="02000000000000000000" pitchFamily="2" charset="0"/>
              </a:rPr>
              <a:t>Rusko MS fotbal 2018 </a:t>
            </a:r>
            <a:r>
              <a:rPr lang="cs-CZ" sz="2000" dirty="0" smtClean="0">
                <a:solidFill>
                  <a:schemeClr val="bg1"/>
                </a:solidFill>
                <a:latin typeface="Enriqueta" panose="02000000000000000000" pitchFamily="2" charset="0"/>
              </a:rPr>
              <a:t>(Soči</a:t>
            </a:r>
            <a:r>
              <a:rPr lang="cs-CZ" sz="2000" dirty="0">
                <a:solidFill>
                  <a:schemeClr val="bg1"/>
                </a:solidFill>
                <a:latin typeface="Enriqueta" panose="02000000000000000000" pitchFamily="2" charset="0"/>
              </a:rPr>
              <a:t>, Volgograd, Rostov)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55526"/>
            <a:ext cx="1699499" cy="1224136"/>
          </a:xfrm>
          <a:prstGeom prst="rect">
            <a:avLst/>
          </a:prstGeom>
        </p:spPr>
      </p:pic>
      <p:sp>
        <p:nvSpPr>
          <p:cNvPr id="9" name="Podnadpis 2"/>
          <p:cNvSpPr txBox="1">
            <a:spLocks/>
          </p:cNvSpPr>
          <p:nvPr/>
        </p:nvSpPr>
        <p:spPr>
          <a:xfrm>
            <a:off x="5940152" y="3723878"/>
            <a:ext cx="303211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9F2B2B"/>
                </a:solidFill>
                <a:latin typeface="Enriqueta" panose="02000000000000000000" pitchFamily="2" charset="0"/>
              </a:rPr>
              <a:t>Ing. Radim Dolák</a:t>
            </a:r>
            <a:r>
              <a:rPr lang="cs-CZ" altLang="cs-CZ" sz="1800" b="1" dirty="0">
                <a:solidFill>
                  <a:srgbClr val="9F2B2B"/>
                </a:solidFill>
                <a:latin typeface="Enriqueta" panose="02000000000000000000" pitchFamily="2" charset="0"/>
              </a:rPr>
              <a:t>, Ph.D.</a:t>
            </a:r>
            <a:endParaRPr lang="cs-CZ" altLang="cs-CZ" sz="1800" b="1" dirty="0" smtClean="0">
              <a:solidFill>
                <a:srgbClr val="9F2B2B"/>
              </a:solidFill>
              <a:latin typeface="Enriqueta" panose="02000000000000000000" pitchFamily="2" charset="0"/>
            </a:endParaRPr>
          </a:p>
          <a:p>
            <a:pPr algn="r"/>
            <a:endParaRPr lang="cs-CZ" altLang="cs-CZ" sz="900" dirty="0">
              <a:solidFill>
                <a:srgbClr val="9F2B2B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Volgograd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mezi </a:t>
            </a:r>
            <a:r>
              <a:rPr lang="cs-CZ" sz="1600" b="1" dirty="0">
                <a:latin typeface="Enriqueta" panose="02000000000000000000" pitchFamily="2" charset="0"/>
              </a:rPr>
              <a:t>21. srpnem a listopadem 1942 město dobývala německá vojska a téměř celé je obsadila.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pak </a:t>
            </a:r>
            <a:r>
              <a:rPr lang="cs-CZ" sz="1600" b="1" dirty="0">
                <a:latin typeface="Enriqueta" panose="02000000000000000000" pitchFamily="2" charset="0"/>
              </a:rPr>
              <a:t>však byla německá 6. armáda obklíčena, a do 2. února 1943 zničena anebo zajata. Bitva o Stalingrad, kterou nakonec vyhrála Rudá armáda, je považována za bod obratu v bojích na východní frontě.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za </a:t>
            </a:r>
            <a:r>
              <a:rPr lang="cs-CZ" sz="1600" b="1" dirty="0">
                <a:latin typeface="Enriqueta" panose="02000000000000000000" pitchFamily="2" charset="0"/>
              </a:rPr>
              <a:t>dobu bitvy padlo nebo bylo zraněno téměř 2 miliony lidí na obou </a:t>
            </a:r>
            <a:r>
              <a:rPr lang="cs-CZ" sz="1600" b="1" dirty="0" smtClean="0">
                <a:latin typeface="Enriqueta" panose="02000000000000000000" pitchFamily="2" charset="0"/>
              </a:rPr>
              <a:t>stranách a celé </a:t>
            </a:r>
            <a:r>
              <a:rPr lang="cs-CZ" sz="1600" b="1" dirty="0">
                <a:latin typeface="Enriqueta" panose="02000000000000000000" pitchFamily="2" charset="0"/>
              </a:rPr>
              <a:t>město bylo totálně zničeno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74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Volgograd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Matka Vlast </a:t>
            </a:r>
            <a:r>
              <a:rPr lang="cs-CZ" sz="1600" b="1" dirty="0" smtClean="0">
                <a:latin typeface="Enriqueta" panose="02000000000000000000" pitchFamily="2" charset="0"/>
              </a:rPr>
              <a:t>volá je </a:t>
            </a:r>
            <a:r>
              <a:rPr lang="cs-CZ" sz="1600" b="1" dirty="0">
                <a:latin typeface="Enriqueta" panose="02000000000000000000" pitchFamily="2" charset="0"/>
              </a:rPr>
              <a:t>monumentální </a:t>
            </a:r>
            <a:r>
              <a:rPr lang="cs-CZ" sz="1600" b="1" dirty="0" smtClean="0">
                <a:latin typeface="Enriqueta" panose="02000000000000000000" pitchFamily="2" charset="0"/>
              </a:rPr>
              <a:t>socha, která je </a:t>
            </a:r>
            <a:r>
              <a:rPr lang="cs-CZ" sz="1600" b="1" dirty="0">
                <a:latin typeface="Enriqueta" panose="02000000000000000000" pitchFamily="2" charset="0"/>
              </a:rPr>
              <a:t>součástí Památníku Bitvy o Stalingrad na návrší zvaném </a:t>
            </a:r>
            <a:r>
              <a:rPr lang="cs-CZ" sz="1600" b="1" dirty="0" err="1">
                <a:latin typeface="Enriqueta" panose="02000000000000000000" pitchFamily="2" charset="0"/>
              </a:rPr>
              <a:t>Mamajova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>
                <a:latin typeface="Enriqueta" panose="02000000000000000000" pitchFamily="2" charset="0"/>
              </a:rPr>
              <a:t>mohyla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 </a:t>
            </a:r>
            <a:r>
              <a:rPr lang="cs-CZ" sz="1600" b="1" dirty="0">
                <a:latin typeface="Enriqueta" panose="02000000000000000000" pitchFamily="2" charset="0"/>
              </a:rPr>
              <a:t>roce 1967 to byla největší socha na </a:t>
            </a:r>
            <a:r>
              <a:rPr lang="cs-CZ" sz="1600" b="1" dirty="0" smtClean="0">
                <a:latin typeface="Enriqueta" panose="02000000000000000000" pitchFamily="2" charset="0"/>
              </a:rPr>
              <a:t>světě a </a:t>
            </a:r>
            <a:r>
              <a:rPr lang="cs-CZ" sz="1600" b="1" dirty="0">
                <a:latin typeface="Enriqueta" panose="02000000000000000000" pitchFamily="2" charset="0"/>
              </a:rPr>
              <a:t>n</a:t>
            </a:r>
            <a:r>
              <a:rPr lang="cs-CZ" sz="1600" b="1" dirty="0" smtClean="0">
                <a:latin typeface="Enriqueta" panose="02000000000000000000" pitchFamily="2" charset="0"/>
              </a:rPr>
              <a:t>yní </a:t>
            </a:r>
            <a:r>
              <a:rPr lang="cs-CZ" sz="1600" b="1" dirty="0">
                <a:latin typeface="Enriqueta" panose="02000000000000000000" pitchFamily="2" charset="0"/>
              </a:rPr>
              <a:t>jde o největší sochu v Evropě a největší sochu ženy na světě, bráno bez podstavce.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>
                <a:latin typeface="Enriqueta" panose="02000000000000000000" pitchFamily="2" charset="0"/>
              </a:rPr>
              <a:t>Matka Vlast je zpodobněna jako antická bohyně vítězství </a:t>
            </a:r>
            <a:r>
              <a:rPr lang="cs-CZ" sz="1600" b="1" dirty="0" err="1">
                <a:latin typeface="Enriqueta" panose="02000000000000000000" pitchFamily="2" charset="0"/>
              </a:rPr>
              <a:t>Níké</a:t>
            </a:r>
            <a:r>
              <a:rPr lang="cs-CZ" sz="1600" b="1" dirty="0">
                <a:latin typeface="Enriqueta" panose="02000000000000000000" pitchFamily="2" charset="0"/>
              </a:rPr>
              <a:t> – vpřed kráčející žena v rozevlátém rouchu, ve zdvižené pravé ruce svírající meč.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celková </a:t>
            </a:r>
            <a:r>
              <a:rPr lang="cs-CZ" sz="1600" b="1" dirty="0">
                <a:latin typeface="Enriqueta" panose="02000000000000000000" pitchFamily="2" charset="0"/>
              </a:rPr>
              <a:t>výška sochy činí 85 metrů, postava na výšku 52 metry a další 33 metry její meč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263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Rostov na Donu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Rostov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Donu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město na jihu evropské části Ruské federace.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Leží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na řece Don, 46 km od jejího ústí do Azovského moře a asi 100 km od hranic s Ukrajinou.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správním střediskem Rostovské oblasti a celého Jižního federálního okruhu.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Žije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zde přibližně 1,125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milionu obyvatel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. 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37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Rostov na Donu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době Velké vlastenecké války bylo město dvakrát obsazeno německou armádou.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První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okupace začala 21. prosince 1941 a trvala sedm dní. Němečtí generálové město považovali za důležitou železniční křižovatku, říční přístav a přístup na Kavkaz.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První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tanková armáda byla z města vytlačena 27. prosince 1941 avšak Němci město znovu obsadili 24. července 1942. Druhá okupace trvala až do 14. února 1943. Obnova bombardováním těžce poškozeného města trvala deset let.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77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R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usko MS fotbal 2018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600" b="1" dirty="0" smtClean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r>
              <a:rPr lang="cs-CZ" sz="1600" b="1" dirty="0" smtClean="0">
                <a:latin typeface="Enriqueta" panose="02000000000000000000" pitchFamily="2" charset="0"/>
              </a:rPr>
              <a:t>DĚKUJI ZA POZORNOST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84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75" y="0"/>
            <a:ext cx="7715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59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MS fotbal 2018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Soči</a:t>
            </a:r>
          </a:p>
          <a:p>
            <a:pPr marL="0" indent="0">
              <a:buNone/>
            </a:pPr>
            <a:r>
              <a:rPr lang="cs-CZ" altLang="cs-CZ" sz="1600" b="1" dirty="0" err="1" smtClean="0">
                <a:latin typeface="Enriqueta" panose="02000000000000000000" pitchFamily="2" charset="0"/>
              </a:rPr>
              <a:t>Krasnaja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 </a:t>
            </a:r>
            <a:r>
              <a:rPr lang="cs-CZ" altLang="cs-CZ" sz="1600" b="1" dirty="0" err="1" smtClean="0">
                <a:latin typeface="Enriqueta" panose="02000000000000000000" pitchFamily="2" charset="0"/>
              </a:rPr>
              <a:t>Poljana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marL="0" indent="0">
              <a:buNone/>
            </a:pPr>
            <a:r>
              <a:rPr lang="cs-CZ" altLang="cs-CZ" sz="1600" b="1" dirty="0">
                <a:latin typeface="Enriqueta" panose="02000000000000000000" pitchFamily="2" charset="0"/>
              </a:rPr>
              <a:t>Roza Chutor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marL="0" indent="0">
              <a:buNone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Volgograd</a:t>
            </a:r>
          </a:p>
          <a:p>
            <a:pPr marL="0" indent="0">
              <a:buNone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Rostov na Donu</a:t>
            </a: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24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12879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MS fotbal 2018 – obecné informace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</a:rPr>
              <a:t>Mistrovství světa ve fotbale 2018 bylo 21. mistrovstvím asociace FIFA, poprvé v historii probíhalo v Rusku.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Mistrovství </a:t>
            </a:r>
            <a:r>
              <a:rPr lang="cs-CZ" altLang="cs-CZ" sz="1600" b="1" dirty="0">
                <a:latin typeface="Enriqueta" panose="02000000000000000000" pitchFamily="2" charset="0"/>
              </a:rPr>
              <a:t>se konalo v jedenácti městech na dvanácti stadionech. Byly to: Moskva (stadiony </a:t>
            </a:r>
            <a:r>
              <a:rPr lang="cs-CZ" altLang="cs-CZ" sz="1600" b="1" dirty="0" err="1">
                <a:latin typeface="Enriqueta" panose="02000000000000000000" pitchFamily="2" charset="0"/>
              </a:rPr>
              <a:t>Lužniki</a:t>
            </a:r>
            <a:r>
              <a:rPr lang="cs-CZ" altLang="cs-CZ" sz="1600" b="1" dirty="0">
                <a:latin typeface="Enriqueta" panose="02000000000000000000" pitchFamily="2" charset="0"/>
              </a:rPr>
              <a:t> a </a:t>
            </a:r>
            <a:r>
              <a:rPr lang="cs-CZ" altLang="cs-CZ" sz="1600" b="1" dirty="0" err="1">
                <a:latin typeface="Enriqueta" panose="02000000000000000000" pitchFamily="2" charset="0"/>
              </a:rPr>
              <a:t>Otkrytije</a:t>
            </a:r>
            <a:r>
              <a:rPr lang="cs-CZ" altLang="cs-CZ" sz="1600" b="1" dirty="0">
                <a:latin typeface="Enriqueta" panose="02000000000000000000" pitchFamily="2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</a:rPr>
              <a:t>Arena</a:t>
            </a:r>
            <a:r>
              <a:rPr lang="cs-CZ" altLang="cs-CZ" sz="1600" b="1" dirty="0">
                <a:latin typeface="Enriqueta" panose="02000000000000000000" pitchFamily="2" charset="0"/>
              </a:rPr>
              <a:t>), Petrohrad, Kaliningrad, </a:t>
            </a:r>
            <a:r>
              <a:rPr lang="cs-CZ" altLang="cs-CZ" sz="1600" b="1" dirty="0" err="1">
                <a:latin typeface="Enriqueta" panose="02000000000000000000" pitchFamily="2" charset="0"/>
              </a:rPr>
              <a:t>Jekatěrinburg</a:t>
            </a:r>
            <a:r>
              <a:rPr lang="cs-CZ" altLang="cs-CZ" sz="1600" b="1" dirty="0">
                <a:latin typeface="Enriqueta" panose="02000000000000000000" pitchFamily="2" charset="0"/>
              </a:rPr>
              <a:t>, </a:t>
            </a:r>
            <a:r>
              <a:rPr lang="cs-CZ" altLang="cs-CZ" sz="1600" b="1" dirty="0" err="1">
                <a:latin typeface="Enriqueta" panose="02000000000000000000" pitchFamily="2" charset="0"/>
              </a:rPr>
              <a:t>Nižnij</a:t>
            </a:r>
            <a:r>
              <a:rPr lang="cs-CZ" altLang="cs-CZ" sz="1600" b="1" dirty="0">
                <a:latin typeface="Enriqueta" panose="02000000000000000000" pitchFamily="2" charset="0"/>
              </a:rPr>
              <a:t> Novgorod, Kazaň, Samara, </a:t>
            </a:r>
            <a:r>
              <a:rPr lang="cs-CZ" altLang="cs-CZ" sz="1600" b="1" dirty="0" err="1">
                <a:latin typeface="Enriqueta" panose="02000000000000000000" pitchFamily="2" charset="0"/>
              </a:rPr>
              <a:t>Saransk</a:t>
            </a:r>
            <a:r>
              <a:rPr lang="cs-CZ" altLang="cs-CZ" sz="1600" b="1" dirty="0">
                <a:latin typeface="Enriqueta" panose="02000000000000000000" pitchFamily="2" charset="0"/>
              </a:rPr>
              <a:t>, Volgograd, Rostov na Donu a Soči.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Turnaje se zúčastnilo celkem 32 </a:t>
            </a:r>
            <a:r>
              <a:rPr lang="cs-CZ" altLang="cs-CZ" sz="1600" b="1" dirty="0">
                <a:latin typeface="Enriqueta" panose="02000000000000000000" pitchFamily="2" charset="0"/>
              </a:rPr>
              <a:t>národních týmů </a:t>
            </a:r>
            <a:endParaRPr lang="cs-CZ" alt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Česká </a:t>
            </a:r>
            <a:r>
              <a:rPr lang="cs-CZ" altLang="cs-CZ" sz="1600" b="1" dirty="0">
                <a:latin typeface="Enriqueta" panose="02000000000000000000" pitchFamily="2" charset="0"/>
              </a:rPr>
              <a:t>republika na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MS ve fotbale chyběla </a:t>
            </a:r>
            <a:r>
              <a:rPr lang="cs-CZ" altLang="cs-CZ" sz="1600" b="1" dirty="0">
                <a:latin typeface="Enriqueta" panose="02000000000000000000" pitchFamily="2" charset="0"/>
              </a:rPr>
              <a:t>již potřetí v řadě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.</a:t>
            </a:r>
            <a:endParaRPr lang="cs-CZ" alt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</a:rPr>
              <a:t>Finálový </a:t>
            </a:r>
            <a:r>
              <a:rPr lang="cs-CZ" altLang="cs-CZ" sz="1600" b="1" dirty="0">
                <a:latin typeface="Enriqueta" panose="02000000000000000000" pitchFamily="2" charset="0"/>
              </a:rPr>
              <a:t>zápas turnaje se odehrál v Moskvě na stadionu </a:t>
            </a:r>
            <a:r>
              <a:rPr lang="cs-CZ" altLang="cs-CZ" sz="1600" b="1" dirty="0" err="1" smtClean="0">
                <a:latin typeface="Enriqueta" panose="02000000000000000000" pitchFamily="2" charset="0"/>
              </a:rPr>
              <a:t>Lužniki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, </a:t>
            </a:r>
            <a:r>
              <a:rPr lang="cs-CZ" altLang="cs-CZ" sz="1600" b="1" dirty="0">
                <a:latin typeface="Enriqueta" panose="02000000000000000000" pitchFamily="2" charset="0"/>
              </a:rPr>
              <a:t>kde Francie porazila Chorvatsko v základní hrací době </a:t>
            </a:r>
            <a:r>
              <a:rPr lang="cs-CZ" altLang="cs-CZ" sz="1600" b="1" dirty="0" smtClean="0">
                <a:latin typeface="Enriqueta" panose="02000000000000000000" pitchFamily="2" charset="0"/>
              </a:rPr>
              <a:t>4:2</a:t>
            </a:r>
            <a:r>
              <a:rPr lang="cs-CZ" altLang="cs-CZ" sz="1600" b="1" dirty="0">
                <a:latin typeface="Enriqueta" panose="02000000000000000000" pitchFamily="2" charset="0"/>
              </a:rPr>
              <a:t>. </a:t>
            </a: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405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Soči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Soči je </a:t>
            </a:r>
            <a:r>
              <a:rPr lang="cs-CZ" sz="1600" b="1" dirty="0">
                <a:latin typeface="Enriqueta" panose="02000000000000000000" pitchFamily="2" charset="0"/>
              </a:rPr>
              <a:t>ruské lázeňské město v Krasnodarském kraji, nacházející se mezi pobřežím Černého moře a úpatím Kavkazu, 1700 km od Moskvy.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Žije </a:t>
            </a:r>
            <a:r>
              <a:rPr lang="cs-CZ" sz="1600" b="1" dirty="0">
                <a:latin typeface="Enriqueta" panose="02000000000000000000" pitchFamily="2" charset="0"/>
              </a:rPr>
              <a:t>zde přes 400 tisíc obyvatel.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Soči </a:t>
            </a:r>
            <a:r>
              <a:rPr lang="cs-CZ" sz="1600" b="1" dirty="0">
                <a:latin typeface="Enriqueta" panose="02000000000000000000" pitchFamily="2" charset="0"/>
              </a:rPr>
              <a:t>s předměstskými oblastmi je roztaženo do délky 147 kilometrů a může proto být v závislosti na pojetí evropských hranic označováno za nejdelší město v Evropě</a:t>
            </a:r>
            <a:r>
              <a:rPr lang="cs-CZ" sz="1600" b="1" dirty="0" smtClean="0">
                <a:latin typeface="Enriqueta" panose="02000000000000000000" pitchFamily="2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Soči je významným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ruským letoviskem,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důležitým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dopravním uzlem, ekonomickým a kulturním centrem 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rovněž místem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konání velkých sportovních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akcí (ZOH 2014, F1).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Podnebí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zde umožňuje pěstovat čaj – na nejsevernějším místě v Evropě.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86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Soči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Město se nachází u 43. rovnoběžky, to znamená přibližně na úrovni Nice, Toronta,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Almaty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nebo Vladivostoku.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Hlavními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příčinami turistického zájmu o Soči jsou teplé subtropické klima, moře, minerální prameny, blízkost hor a rozvinutá turistická infrastruktura.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Kolchidské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lesy Západního Kavkazu, zasahující na území města, jsou zaneseny na seznam světového dědictví UNESCO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0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Krasnaja</a:t>
            </a:r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 </a:t>
            </a:r>
            <a:r>
              <a:rPr lang="cs-CZ" sz="2400" b="1" dirty="0" err="1" smtClean="0">
                <a:solidFill>
                  <a:srgbClr val="981E3A"/>
                </a:solidFill>
                <a:latin typeface="Ladislav" pitchFamily="50" charset="-18"/>
              </a:rPr>
              <a:t>Poljana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err="1">
                <a:latin typeface="Enriqueta" panose="02000000000000000000" pitchFamily="2" charset="0"/>
              </a:rPr>
              <a:t>Krasnaja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 smtClean="0">
                <a:latin typeface="Enriqueta" panose="02000000000000000000" pitchFamily="2" charset="0"/>
              </a:rPr>
              <a:t>Poljana</a:t>
            </a:r>
            <a:r>
              <a:rPr lang="cs-CZ" sz="1600" b="1" dirty="0" smtClean="0">
                <a:latin typeface="Enriqueta" panose="02000000000000000000" pitchFamily="2" charset="0"/>
              </a:rPr>
              <a:t> je </a:t>
            </a:r>
            <a:r>
              <a:rPr lang="cs-CZ" sz="1600" b="1" dirty="0">
                <a:latin typeface="Enriqueta" panose="02000000000000000000" pitchFamily="2" charset="0"/>
              </a:rPr>
              <a:t>sídlo městského typu na Krasnodarském kraji v Rusku.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Leží </a:t>
            </a:r>
            <a:r>
              <a:rPr lang="cs-CZ" sz="1600" b="1" dirty="0">
                <a:latin typeface="Enriqueta" panose="02000000000000000000" pitchFamily="2" charset="0"/>
              </a:rPr>
              <a:t>v údolí </a:t>
            </a:r>
            <a:r>
              <a:rPr lang="cs-CZ" sz="1600" b="1" dirty="0" err="1">
                <a:latin typeface="Enriqueta" panose="02000000000000000000" pitchFamily="2" charset="0"/>
              </a:rPr>
              <a:t>Mzymty</a:t>
            </a:r>
            <a:r>
              <a:rPr lang="cs-CZ" sz="1600" b="1" dirty="0">
                <a:latin typeface="Enriqueta" panose="02000000000000000000" pitchFamily="2" charset="0"/>
              </a:rPr>
              <a:t> v Západním Kavkaze zhruba šedesát kilometrů východně od středu města Soči.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Význam </a:t>
            </a:r>
            <a:r>
              <a:rPr lang="cs-CZ" sz="1600" b="1" dirty="0" err="1">
                <a:latin typeface="Enriqueta" panose="02000000000000000000" pitchFamily="2" charset="0"/>
              </a:rPr>
              <a:t>Krasné</a:t>
            </a:r>
            <a:r>
              <a:rPr lang="cs-CZ" sz="1600" b="1" dirty="0">
                <a:latin typeface="Enriqueta" panose="02000000000000000000" pitchFamily="2" charset="0"/>
              </a:rPr>
              <a:t> </a:t>
            </a:r>
            <a:r>
              <a:rPr lang="cs-CZ" sz="1600" b="1" dirty="0" err="1">
                <a:latin typeface="Enriqueta" panose="02000000000000000000" pitchFamily="2" charset="0"/>
              </a:rPr>
              <a:t>Poljany</a:t>
            </a:r>
            <a:r>
              <a:rPr lang="cs-CZ" sz="1600" b="1" dirty="0">
                <a:latin typeface="Enriqueta" panose="02000000000000000000" pitchFamily="2" charset="0"/>
              </a:rPr>
              <a:t> je zejména sportovně-rekreační.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Nachází </a:t>
            </a:r>
            <a:r>
              <a:rPr lang="cs-CZ" sz="1600" b="1" dirty="0">
                <a:latin typeface="Enriqueta" panose="02000000000000000000" pitchFamily="2" charset="0"/>
              </a:rPr>
              <a:t>se zde lyžařské středisko Roza Chutor, kde se odehrávají závody, například světového poháru v alpském lyžování v roce 2012 nebo závody v alpském lyžování v rámci </a:t>
            </a:r>
            <a:r>
              <a:rPr lang="cs-CZ" sz="1600" b="1" dirty="0" smtClean="0">
                <a:latin typeface="Enriqueta" panose="02000000000000000000" pitchFamily="2" charset="0"/>
              </a:rPr>
              <a:t>ZOH 2014</a:t>
            </a: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33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</a:t>
            </a:r>
            <a:r>
              <a:rPr lang="cs-CZ" sz="2400" b="1" dirty="0">
                <a:solidFill>
                  <a:srgbClr val="981E3A"/>
                </a:solidFill>
                <a:latin typeface="Ladislav" pitchFamily="50" charset="-18"/>
              </a:rPr>
              <a:t>Roza Chutor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1335135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Roza Chutor je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lyžařské středisko alpského lyžování na Kavkaze.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Leží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 Krasnodarském kraji v Rusku nedaleko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Krasné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Poljany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a zhruba čtyřicet kilometrů daleko od pobřeží Černého moře ve městě Soči.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Sjezdovky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 lanovky zde byly už v devadesátých letech dvacátého století, nicméně zásadní stavební rozvoj nastal v rámci přípravy na Zimní olympijské hry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2014.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Jádro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areálu je na plošině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Roza ve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výšce 1170 metrů nad mořem, kam vedou lanovky z doliny Roza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v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údolí </a:t>
            </a:r>
            <a:r>
              <a:rPr lang="cs-CZ" altLang="cs-CZ" sz="1600" b="1" dirty="0" err="1">
                <a:latin typeface="Enriqueta" panose="02000000000000000000" pitchFamily="2" charset="0"/>
                <a:cs typeface="Times New Roman" panose="02020603050405020304" pitchFamily="18" charset="0"/>
              </a:rPr>
              <a:t>Mzymty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 ve výšce 560 metrů nad mořem. </a:t>
            </a:r>
            <a:endParaRPr lang="cs-CZ" altLang="cs-CZ" sz="1600" b="1" dirty="0" smtClean="0">
              <a:latin typeface="Enriqueta" panose="02000000000000000000" pitchFamily="2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Nejdelší </a:t>
            </a:r>
            <a:r>
              <a:rPr lang="cs-CZ" altLang="cs-CZ" sz="1600" b="1" dirty="0">
                <a:latin typeface="Enriqueta" panose="02000000000000000000" pitchFamily="2" charset="0"/>
                <a:cs typeface="Times New Roman" panose="02020603050405020304" pitchFamily="18" charset="0"/>
              </a:rPr>
              <a:t>sjezdovka je dlouhá 3495 metrů, začíná ve výšce 2320 </a:t>
            </a:r>
            <a:r>
              <a:rPr lang="cs-CZ" altLang="cs-CZ" sz="1600" b="1" dirty="0" smtClean="0">
                <a:latin typeface="Enriqueta" panose="02000000000000000000" pitchFamily="2" charset="0"/>
                <a:cs typeface="Times New Roman" panose="02020603050405020304" pitchFamily="18" charset="0"/>
              </a:rPr>
              <a:t>metrů.</a:t>
            </a:r>
            <a:endParaRPr lang="cs-CZ" altLang="cs-CZ" sz="1600" b="1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3848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1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46145"/>
            <a:ext cx="7488832" cy="507703"/>
          </a:xfrm>
          <a:noFill/>
          <a:ln>
            <a:noFill/>
          </a:ln>
        </p:spPr>
        <p:txBody>
          <a:bodyPr anchor="t">
            <a:noAutofit/>
          </a:bodyPr>
          <a:lstStyle/>
          <a:p>
            <a:pPr algn="l"/>
            <a:r>
              <a:rPr lang="cs-CZ" sz="2400" b="1" dirty="0" smtClean="0">
                <a:solidFill>
                  <a:srgbClr val="981E3A"/>
                </a:solidFill>
                <a:latin typeface="Ladislav" pitchFamily="50" charset="-18"/>
              </a:rPr>
              <a:t>Rusko 2018 – Volgograd</a:t>
            </a:r>
            <a:endParaRPr lang="cs-CZ" sz="2400" dirty="0">
              <a:solidFill>
                <a:srgbClr val="981E3A"/>
              </a:solidFill>
              <a:latin typeface="Ladislav" pitchFamily="50" charset="-18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8"/>
            <a:ext cx="956040" cy="688628"/>
          </a:xfrm>
          <a:prstGeom prst="rect">
            <a:avLst/>
          </a:prstGeom>
        </p:spPr>
      </p:pic>
      <p:cxnSp>
        <p:nvCxnSpPr>
          <p:cNvPr id="8" name="Přímá spojnice 7"/>
          <p:cNvCxnSpPr/>
          <p:nvPr/>
        </p:nvCxnSpPr>
        <p:spPr>
          <a:xfrm>
            <a:off x="251520" y="4441534"/>
            <a:ext cx="8424936" cy="0"/>
          </a:xfrm>
          <a:prstGeom prst="line">
            <a:avLst/>
          </a:prstGeom>
          <a:ln w="9525" cmpd="sng">
            <a:solidFill>
              <a:srgbClr val="981E3A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344816" cy="3096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Volgograd od </a:t>
            </a:r>
            <a:r>
              <a:rPr lang="cs-CZ" sz="1600" b="1" dirty="0">
                <a:latin typeface="Enriqueta" panose="02000000000000000000" pitchFamily="2" charset="0"/>
              </a:rPr>
              <a:t>10. dubna 1925 do 7. listopadu 1961 a ve dnech významných </a:t>
            </a:r>
            <a:r>
              <a:rPr lang="cs-CZ" sz="1600" b="1" dirty="0" smtClean="0">
                <a:latin typeface="Enriqueta" panose="02000000000000000000" pitchFamily="2" charset="0"/>
              </a:rPr>
              <a:t>výročí </a:t>
            </a:r>
            <a:r>
              <a:rPr lang="cs-CZ" sz="1600" b="1" dirty="0">
                <a:latin typeface="Enriqueta" panose="02000000000000000000" pitchFamily="2" charset="0"/>
              </a:rPr>
              <a:t>nazýván </a:t>
            </a:r>
            <a:r>
              <a:rPr lang="cs-CZ" sz="1600" b="1" dirty="0" smtClean="0">
                <a:latin typeface="Enriqueta" panose="02000000000000000000" pitchFamily="2" charset="0"/>
              </a:rPr>
              <a:t>Stalingrad</a:t>
            </a:r>
            <a:r>
              <a:rPr lang="az-Cyrl-AZ" sz="1600" b="1" dirty="0" smtClean="0">
                <a:latin typeface="Enriqueta" panose="02000000000000000000" pitchFamily="2" charset="0"/>
              </a:rPr>
              <a:t>,</a:t>
            </a:r>
            <a:r>
              <a:rPr lang="cs-CZ" sz="1600" b="1" dirty="0" smtClean="0">
                <a:latin typeface="Enriqueta" panose="02000000000000000000" pitchFamily="2" charset="0"/>
              </a:rPr>
              <a:t> v </a:t>
            </a:r>
            <a:r>
              <a:rPr lang="cs-CZ" sz="1600" b="1" dirty="0">
                <a:latin typeface="Enriqueta" panose="02000000000000000000" pitchFamily="2" charset="0"/>
              </a:rPr>
              <a:t>letech 1589–1925 </a:t>
            </a:r>
            <a:r>
              <a:rPr lang="cs-CZ" sz="1600" b="1" dirty="0" err="1" smtClean="0">
                <a:latin typeface="Enriqueta" panose="02000000000000000000" pitchFamily="2" charset="0"/>
              </a:rPr>
              <a:t>Caricyn</a:t>
            </a:r>
            <a:r>
              <a:rPr lang="cs-CZ" sz="1600" b="1" dirty="0" smtClean="0">
                <a:latin typeface="Enriqueta" panose="02000000000000000000" pitchFamily="2" charset="0"/>
              </a:rPr>
              <a:t>, je </a:t>
            </a:r>
            <a:r>
              <a:rPr lang="cs-CZ" sz="1600" b="1" dirty="0">
                <a:latin typeface="Enriqueta" panose="02000000000000000000" pitchFamily="2" charset="0"/>
              </a:rPr>
              <a:t>město v Ruské federaci na jihu její evropské části.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je důležitým přístavem na řece Volze;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podél </a:t>
            </a:r>
            <a:r>
              <a:rPr lang="cs-CZ" sz="1600" b="1" dirty="0">
                <a:latin typeface="Enriqueta" panose="02000000000000000000" pitchFamily="2" charset="0"/>
              </a:rPr>
              <a:t>jejího západního břehu se táhne v délce téměř 80 km. </a:t>
            </a:r>
            <a:endParaRPr lang="cs-CZ" sz="1600" b="1" dirty="0" smtClean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město </a:t>
            </a:r>
            <a:r>
              <a:rPr lang="cs-CZ" sz="1600" b="1" dirty="0">
                <a:latin typeface="Enriqueta" panose="02000000000000000000" pitchFamily="2" charset="0"/>
              </a:rPr>
              <a:t>je centrem Volgogradské oblasti</a:t>
            </a:r>
            <a:r>
              <a:rPr lang="cs-CZ" sz="1600" b="1" dirty="0" smtClean="0">
                <a:latin typeface="Enriqueta" panose="02000000000000000000" pitchFamily="2" charset="0"/>
              </a:rPr>
              <a:t>. Žije </a:t>
            </a:r>
            <a:r>
              <a:rPr lang="cs-CZ" sz="1600" b="1" dirty="0">
                <a:latin typeface="Enriqueta" panose="02000000000000000000" pitchFamily="2" charset="0"/>
              </a:rPr>
              <a:t>zde přibližně </a:t>
            </a:r>
            <a:r>
              <a:rPr lang="cs-CZ" sz="1600" b="1" dirty="0" smtClean="0">
                <a:latin typeface="Enriqueta" panose="02000000000000000000" pitchFamily="2" charset="0"/>
              </a:rPr>
              <a:t>1 milion obyvatel.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sz="1600" b="1" dirty="0" smtClean="0">
                <a:latin typeface="Enriqueta" panose="02000000000000000000" pitchFamily="2" charset="0"/>
              </a:rPr>
              <a:t>za </a:t>
            </a:r>
            <a:r>
              <a:rPr lang="cs-CZ" sz="1600" b="1" dirty="0">
                <a:latin typeface="Enriqueta" panose="02000000000000000000" pitchFamily="2" charset="0"/>
              </a:rPr>
              <a:t>dob Stalinovy vlády se stal Volgograd důležitým </a:t>
            </a:r>
            <a:r>
              <a:rPr lang="cs-CZ" sz="1600" b="1" dirty="0" smtClean="0">
                <a:latin typeface="Enriqueta" panose="02000000000000000000" pitchFamily="2" charset="0"/>
              </a:rPr>
              <a:t>přístavem (bylo </a:t>
            </a:r>
            <a:r>
              <a:rPr lang="cs-CZ" sz="1600" b="1" dirty="0">
                <a:latin typeface="Enriqueta" panose="02000000000000000000" pitchFamily="2" charset="0"/>
              </a:rPr>
              <a:t>zde překládáno zboží z vlaků na lodě a </a:t>
            </a:r>
            <a:r>
              <a:rPr lang="cs-CZ" sz="1600" b="1" dirty="0" smtClean="0">
                <a:latin typeface="Enriqueta" panose="02000000000000000000" pitchFamily="2" charset="0"/>
              </a:rPr>
              <a:t>naopak). </a:t>
            </a:r>
            <a:endParaRPr lang="cs-CZ" sz="1600" b="1" dirty="0">
              <a:latin typeface="Enriqueta" panose="02000000000000000000" pitchFamily="2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sz="1600" b="1" dirty="0">
              <a:latin typeface="Enriqueta" panose="02000000000000000000" pitchFamily="2" charset="0"/>
            </a:endParaRPr>
          </a:p>
          <a:p>
            <a:pPr marL="0" indent="0" algn="just">
              <a:buNone/>
            </a:pPr>
            <a:endParaRPr lang="cs-CZ" altLang="cs-CZ" sz="1600" dirty="0">
              <a:latin typeface="Enriqueta" panose="02000000000000000000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>
            <a:off x="251520" y="1059582"/>
            <a:ext cx="7488832" cy="0"/>
          </a:xfrm>
          <a:prstGeom prst="line">
            <a:avLst/>
          </a:prstGeom>
          <a:ln w="9525" cmpd="sng">
            <a:solidFill>
              <a:srgbClr val="9F2B2B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10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911</Words>
  <Application>Microsoft Office PowerPoint</Application>
  <PresentationFormat>Předvádění na obrazovce (16:9)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Enriqueta</vt:lpstr>
      <vt:lpstr>Ladislav</vt:lpstr>
      <vt:lpstr>Times New Roman</vt:lpstr>
      <vt:lpstr>Wingdings</vt:lpstr>
      <vt:lpstr>Motiv systému Office</vt:lpstr>
      <vt:lpstr>Cestování po zemích bývalého SSSR</vt:lpstr>
      <vt:lpstr>Prezentace aplikace PowerPoint</vt:lpstr>
      <vt:lpstr>Rusko MS fotbal 2018 – obecné informace</vt:lpstr>
      <vt:lpstr>Rusko MS fotbal 2018 – obecné informace</vt:lpstr>
      <vt:lpstr>Rusko 2018 – Soči</vt:lpstr>
      <vt:lpstr>Rusko 2018 – Soči</vt:lpstr>
      <vt:lpstr>Rusko 2018 – Krasnaja Poljana</vt:lpstr>
      <vt:lpstr>Rusko 2018 – Roza Chutor</vt:lpstr>
      <vt:lpstr>Rusko 2018 – Volgograd</vt:lpstr>
      <vt:lpstr>Rusko 2018 – Volgograd</vt:lpstr>
      <vt:lpstr>Rusko 2018 – Volgograd</vt:lpstr>
      <vt:lpstr>Rusko 2018 – Rostov na Donu</vt:lpstr>
      <vt:lpstr>Rusko 2018 – Rostov na Donu</vt:lpstr>
      <vt:lpstr>Rusko MS fotbal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RDO</cp:lastModifiedBy>
  <cp:revision>81</cp:revision>
  <dcterms:created xsi:type="dcterms:W3CDTF">2016-07-06T15:42:34Z</dcterms:created>
  <dcterms:modified xsi:type="dcterms:W3CDTF">2019-12-15T19:30:18Z</dcterms:modified>
</cp:coreProperties>
</file>