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61" r:id="rId4"/>
    <p:sldId id="384" r:id="rId5"/>
    <p:sldId id="385" r:id="rId6"/>
    <p:sldId id="259" r:id="rId7"/>
    <p:sldId id="387" r:id="rId8"/>
    <p:sldId id="264" r:id="rId9"/>
    <p:sldId id="267" r:id="rId10"/>
    <p:sldId id="285" r:id="rId11"/>
    <p:sldId id="299" r:id="rId12"/>
    <p:sldId id="286" r:id="rId13"/>
    <p:sldId id="304" r:id="rId14"/>
    <p:sldId id="287" r:id="rId15"/>
    <p:sldId id="346" r:id="rId16"/>
    <p:sldId id="357" r:id="rId17"/>
    <p:sldId id="288" r:id="rId18"/>
    <p:sldId id="289" r:id="rId19"/>
    <p:sldId id="363" r:id="rId20"/>
    <p:sldId id="386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C8A9D-608A-4058-9FB3-128A980D77DF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8856E-CDAC-4791-AE33-701860177A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981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9542"/>
            <a:ext cx="5112568" cy="2160240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800" b="1" u="sng" dirty="0" smtClean="0">
                <a:solidFill>
                  <a:schemeClr val="bg1"/>
                </a:solidFill>
                <a:latin typeface="Ladislav" pitchFamily="50" charset="-18"/>
              </a:rPr>
              <a:t>Cestování po zemích bývalého SSSR</a:t>
            </a:r>
            <a:endParaRPr lang="cs-CZ" sz="4800" b="1" u="sng" dirty="0">
              <a:solidFill>
                <a:schemeClr val="bg1"/>
              </a:solidFill>
              <a:latin typeface="Ladislav" pitchFamily="50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075806"/>
            <a:ext cx="3888432" cy="136815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bg1"/>
                </a:solidFill>
                <a:latin typeface="Enriqueta" panose="02000000000000000000" pitchFamily="2" charset="0"/>
              </a:rPr>
              <a:t>Rusko (Transsibiřská magistrála)</a:t>
            </a:r>
            <a:endParaRPr lang="cs-CZ" sz="2000" dirty="0">
              <a:solidFill>
                <a:schemeClr val="bg1"/>
              </a:solidFill>
              <a:latin typeface="Enriqueta" panose="02000000000000000000" pitchFamily="2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55526"/>
            <a:ext cx="1699499" cy="1224136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9F2B2B"/>
                </a:solidFill>
                <a:latin typeface="Enriqueta" panose="02000000000000000000" pitchFamily="2" charset="0"/>
              </a:rPr>
              <a:t>Ing. Radim Dolák</a:t>
            </a:r>
            <a:r>
              <a:rPr lang="cs-CZ" altLang="cs-CZ" sz="1800" b="1" dirty="0">
                <a:solidFill>
                  <a:srgbClr val="9F2B2B"/>
                </a:solidFill>
                <a:latin typeface="Enriqueta" panose="02000000000000000000" pitchFamily="2" charset="0"/>
              </a:rPr>
              <a:t>, Ph.D</a:t>
            </a:r>
            <a:r>
              <a:rPr lang="cs-CZ" altLang="cs-CZ" sz="900" b="1" dirty="0">
                <a:solidFill>
                  <a:srgbClr val="9F2B2B"/>
                </a:solidFill>
                <a:latin typeface="Enriqueta" panose="02000000000000000000" pitchFamily="2" charset="0"/>
              </a:rPr>
              <a:t>.</a:t>
            </a:r>
            <a:endParaRPr lang="cs-CZ" altLang="cs-CZ" sz="900" b="1" dirty="0" smtClean="0">
              <a:solidFill>
                <a:srgbClr val="9F2B2B"/>
              </a:solidFill>
              <a:latin typeface="Enriqueta" panose="02000000000000000000" pitchFamily="2" charset="0"/>
            </a:endParaRPr>
          </a:p>
          <a:p>
            <a:pPr algn="r"/>
            <a:endParaRPr lang="cs-CZ" altLang="cs-CZ" sz="900" dirty="0">
              <a:solidFill>
                <a:srgbClr val="9F2B2B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Jekatěrinburg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/>
              </a:rPr>
              <a:t>Jekatěrinburg</a:t>
            </a:r>
            <a:r>
              <a:rPr lang="cs-CZ" sz="1600" b="1" dirty="0">
                <a:latin typeface="Enriqueta"/>
              </a:rPr>
              <a:t> je čtvrté největší město Ruské federace; </a:t>
            </a:r>
            <a:endParaRPr lang="cs-CZ" sz="1600" b="1" dirty="0" smtClean="0">
              <a:latin typeface="Enriqueta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má </a:t>
            </a:r>
            <a:r>
              <a:rPr lang="cs-CZ" sz="1600" b="1" dirty="0">
                <a:latin typeface="Enriqueta"/>
              </a:rPr>
              <a:t>1 424 702 obyvatel a je sídelním městem Sverdlovské oblasti a celého Uralského federálního okruhu. </a:t>
            </a:r>
            <a:endParaRPr lang="cs-CZ" sz="1600" b="1" dirty="0" smtClean="0">
              <a:latin typeface="Enriqueta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/>
              </a:rPr>
              <a:t>Jekatěrinburg</a:t>
            </a:r>
            <a:r>
              <a:rPr lang="cs-CZ" sz="1600" b="1" dirty="0" smtClean="0">
                <a:latin typeface="Enriqueta"/>
              </a:rPr>
              <a:t> </a:t>
            </a:r>
            <a:r>
              <a:rPr lang="cs-CZ" sz="1600" b="1" dirty="0">
                <a:latin typeface="Enriqueta"/>
              </a:rPr>
              <a:t>je hraničním městem mezi Evropou a Asií, přičemž polovina města je evropská a polovina asijská.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/>
            </a:endParaRPr>
          </a:p>
          <a:p>
            <a:pPr marL="0" indent="0" algn="just">
              <a:buNone/>
            </a:pPr>
            <a:endParaRPr lang="cs-CZ" altLang="cs-CZ" sz="1600" b="1" dirty="0">
              <a:latin typeface="Enriqueta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63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Jekatěrinburg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u="sng" dirty="0">
                <a:latin typeface="Enriqueta"/>
              </a:rPr>
              <a:t>Zajímavosti: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Chrám na krvi – místo zavraždění posledního cara Mikuláše II.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Obelisky hranice Evropa/Asie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hřbitov českých legionářů (</a:t>
            </a:r>
            <a:r>
              <a:rPr lang="cs-CZ" sz="1600" b="1" dirty="0" err="1">
                <a:latin typeface="Enriqueta"/>
              </a:rPr>
              <a:t>Michajlovský</a:t>
            </a:r>
            <a:r>
              <a:rPr lang="cs-CZ" sz="1600" b="1" dirty="0">
                <a:latin typeface="Enriqueta"/>
              </a:rPr>
              <a:t> hřbitov)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muzeum minerály – uralské geologické muzeum (</a:t>
            </a:r>
            <a:r>
              <a:rPr lang="cs-CZ" sz="1600" b="1" dirty="0" err="1">
                <a:latin typeface="Enriqueta"/>
              </a:rPr>
              <a:t>Chochrjakova</a:t>
            </a:r>
            <a:r>
              <a:rPr lang="cs-CZ" sz="1600" b="1" dirty="0">
                <a:latin typeface="Enriqueta"/>
              </a:rPr>
              <a:t> 85) a uralské mineralogické muzeum (Krasnoarmějská 1)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/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6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Krasnojarsk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Krasnojarsk je město v Rusku, na jihu jeho sibiřské části.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Krasnojarsk </a:t>
            </a:r>
            <a:r>
              <a:rPr lang="cs-CZ" sz="1600" b="1" dirty="0">
                <a:latin typeface="Enriqueta"/>
              </a:rPr>
              <a:t>má 1 035 528 obyvatel a je správním střediskem Krasnojarského kraje.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V Krasnojarsku se nachází mnoho katedrál z 18. a 19. století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Jižně od města se na pravém břehu Jeniseje rozkládá na ploše 471 km² přírodní rezervace Krasnojarské </a:t>
            </a:r>
            <a:r>
              <a:rPr lang="cs-CZ" sz="1600" b="1" dirty="0" err="1">
                <a:latin typeface="Enriqueta"/>
              </a:rPr>
              <a:t>stolby</a:t>
            </a:r>
            <a:r>
              <a:rPr lang="cs-CZ" sz="1600" b="1" dirty="0">
                <a:latin typeface="Enriqueta"/>
              </a:rPr>
              <a:t>, zahrnující množství bizarních skalních věží a útesů, které daly kdysi místu jméno. 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8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Krasnojarsk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cs-CZ" sz="1600" b="1" u="sng" dirty="0" smtClean="0">
                <a:latin typeface="Enriqueta"/>
              </a:rPr>
              <a:t>Zajímavosti</a:t>
            </a:r>
            <a:r>
              <a:rPr lang="cs-CZ" sz="1600" b="1" u="sng" dirty="0">
                <a:latin typeface="Enriqueta"/>
              </a:rPr>
              <a:t>: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Krasnojarské </a:t>
            </a:r>
            <a:r>
              <a:rPr lang="cs-CZ" sz="1600" b="1" dirty="0" err="1">
                <a:latin typeface="Enriqueta"/>
              </a:rPr>
              <a:t>Stolby</a:t>
            </a:r>
            <a:r>
              <a:rPr lang="cs-CZ" sz="1600" b="1" dirty="0">
                <a:latin typeface="Enriqueta"/>
              </a:rPr>
              <a:t> - skály s výhledem na město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Krasnojarská </a:t>
            </a:r>
            <a:r>
              <a:rPr lang="cs-CZ" sz="1600" b="1" dirty="0" smtClean="0">
                <a:latin typeface="Enriqueta"/>
              </a:rPr>
              <a:t>přehrada napuštěná </a:t>
            </a:r>
            <a:r>
              <a:rPr lang="cs-CZ" sz="1600" b="1" dirty="0">
                <a:latin typeface="Enriqueta"/>
              </a:rPr>
              <a:t>roku 1971, s hydroelektrárnou o instalovaném výkonu 6 000 MW, dnes druhou největší v Rusku a pátou na světě.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dvacet </a:t>
            </a:r>
            <a:r>
              <a:rPr lang="cs-CZ" sz="1600" b="1" dirty="0">
                <a:latin typeface="Enriqueta"/>
              </a:rPr>
              <a:t>metrů dlouhá fontána na divadelním náměstí znázorňuje sibiřské řeky kraje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výhled na město cca 5 km od vlakového nádraží = hora </a:t>
            </a:r>
            <a:r>
              <a:rPr lang="cs-CZ" sz="1600" b="1" dirty="0" err="1">
                <a:latin typeface="Enriqueta"/>
              </a:rPr>
              <a:t>Karaulnaja</a:t>
            </a:r>
            <a:r>
              <a:rPr lang="cs-CZ" sz="1600" b="1" dirty="0">
                <a:latin typeface="Enriqueta"/>
              </a:rPr>
              <a:t> s kaplí sv. </a:t>
            </a:r>
            <a:r>
              <a:rPr lang="cs-CZ" sz="1600" b="1" dirty="0" err="1">
                <a:latin typeface="Enriqueta"/>
              </a:rPr>
              <a:t>Paraskevy</a:t>
            </a:r>
            <a:endParaRPr lang="cs-CZ" sz="1600" b="1" dirty="0">
              <a:latin typeface="Enriqueta"/>
            </a:endParaRPr>
          </a:p>
          <a:p>
            <a:pPr marL="0" indent="0">
              <a:buNone/>
            </a:pPr>
            <a:endParaRPr lang="cs-CZ" altLang="cs-CZ" sz="18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7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Irkutsk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Ruské město Irkutsk se rozkládá na březích řeky Angary na jižní Sibiři.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V současnosti zde žije okolo 580 tisíc obyvatel a město je známo především jako významná stanice Transsibiřské magistrály.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Přibližně 70 kilometrů od Irkutsku leží Bajkalské jezero.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Irkutsk je také město plné starobylých staveb a kostelů.</a:t>
            </a:r>
          </a:p>
          <a:p>
            <a:pPr marL="0" indent="0" algn="just">
              <a:buNone/>
            </a:pPr>
            <a:endParaRPr lang="cs-CZ" sz="1600" b="1" u="sng" dirty="0" smtClean="0">
              <a:latin typeface="Enriqueta"/>
            </a:endParaRPr>
          </a:p>
          <a:p>
            <a:pPr marL="0" indent="0" algn="just">
              <a:buNone/>
            </a:pPr>
            <a:r>
              <a:rPr lang="cs-CZ" sz="1600" b="1" u="sng" dirty="0" smtClean="0">
                <a:latin typeface="Enriqueta"/>
              </a:rPr>
              <a:t>Zajímavosti</a:t>
            </a:r>
            <a:r>
              <a:rPr lang="cs-CZ" sz="1600" b="1" u="sng" dirty="0">
                <a:latin typeface="Enriqueta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dřevěné kupecké domy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ledoborec Angara (Maršála Bukova </a:t>
            </a:r>
            <a:r>
              <a:rPr lang="cs-CZ" sz="1600" b="1" dirty="0" smtClean="0">
                <a:latin typeface="Enriqueta"/>
              </a:rPr>
              <a:t>36A)</a:t>
            </a:r>
            <a:endParaRPr lang="cs-CZ" sz="1600" b="1" dirty="0">
              <a:latin typeface="Enriqueta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sz="1800" b="1" dirty="0"/>
          </a:p>
          <a:p>
            <a:pPr marL="0" indent="0">
              <a:buNone/>
            </a:pPr>
            <a:endParaRPr lang="cs-CZ" altLang="cs-CZ" sz="18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–Bajkal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Jezero Bajkal je nejhlubší jezero a největší zásobárna sladké vody na zemi s rozlohou 31,5 tisíc km2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Je zde soustředěna přibližně jedna pětina světových zásob povrchové sladké vody.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Průměrná hloubka činí 730 metrů, ta maximální potom 1680 metrů.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Stáří jezera se odhaduje na 25 až 30 milionů let, kdy voda vyplnila hlubokou příkopovou propadlinu vzniklou na rozhraní dvou tektonických desek. </a:t>
            </a:r>
            <a:endParaRPr lang="cs-CZ" altLang="cs-CZ" sz="1600" b="1" dirty="0">
              <a:latin typeface="Enriqueta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45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–Bajkal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Východní břehy jezera jsou mírnější s mělčinnými plochami, na západně spadají hluboké podvodní srázy.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Do Bajkalu se vlévá 336 potoků a řek a z jezera pak odtéká Angara, které se následně vlévá do Jeniseje.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V okolí jezera vyvěrá množství horkých pramenů. Na jezeře se také nachází 27 ostrovů, z nichž 5 je periodicky zaplavovaných.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Teplota vody se v letních měsících pohybuje u povrchu kolem 10°C, u břehů však může někdy dosáhnout až 20°C. V lednu většinou jezero zamrzá a rozmrzá až v květnu. </a:t>
            </a:r>
          </a:p>
          <a:p>
            <a:pPr marL="0" indent="0">
              <a:buNone/>
            </a:pPr>
            <a:endParaRPr lang="cs-CZ" altLang="cs-CZ" sz="18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75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Ulan-Ude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/>
              </a:rPr>
              <a:t>Ulan-Ude</a:t>
            </a:r>
            <a:r>
              <a:rPr lang="cs-CZ" sz="1600" b="1" dirty="0">
                <a:latin typeface="Enriqueta"/>
              </a:rPr>
              <a:t> je hlavní město Republiky </a:t>
            </a:r>
            <a:r>
              <a:rPr lang="cs-CZ" sz="1600" b="1" dirty="0" err="1">
                <a:latin typeface="Enriqueta"/>
              </a:rPr>
              <a:t>Burjatsko</a:t>
            </a:r>
            <a:r>
              <a:rPr lang="cs-CZ" sz="1600" b="1" dirty="0">
                <a:latin typeface="Enriqueta"/>
              </a:rPr>
              <a:t> v rámci Ruské federace.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Žije zde přibližně 430 tisíc obyvatel, převážně ruské a burjatské národnosti.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Město založili v 17. století ruští kozáci.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Leninův památník na náměstí Sovětů, hlavním náměstí </a:t>
            </a:r>
            <a:r>
              <a:rPr lang="cs-CZ" sz="1600" b="1" dirty="0" err="1">
                <a:latin typeface="Enriqueta"/>
              </a:rPr>
              <a:t>Ulan-Ude</a:t>
            </a:r>
            <a:r>
              <a:rPr lang="cs-CZ" sz="1600" b="1" dirty="0">
                <a:latin typeface="Enriqueta"/>
              </a:rPr>
              <a:t> je největší bustou Lenina na světě. Váží 42 tun, je vysoká 14 m a vznikla v letech 1970-1971 na počest stých narozenin sovětského vůdce. Dnes je jednou z hlavních turistických atrakcí města.</a:t>
            </a:r>
          </a:p>
          <a:p>
            <a:pPr marL="0" indent="0">
              <a:buNone/>
            </a:pPr>
            <a:endParaRPr lang="cs-CZ" altLang="cs-CZ" sz="18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29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Vladivostok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Vladivostok je město na Dálném východě, na pobřeží Tichého oceánu, nedaleko hranic s KLDR.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Je centrem Přímořského kraje a také konečnou stanicí Transsibiřské magistrály z Moskvy.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Název v překladu znamená „Vládni východu“.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Ve městě žije necelých 600 tis. obyvatel.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1800" b="1" dirty="0"/>
          </a:p>
          <a:p>
            <a:pPr marL="0" indent="0">
              <a:buNone/>
            </a:pPr>
            <a:endParaRPr lang="cs-CZ" altLang="cs-CZ" sz="18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0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Vladivostok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u="sng" dirty="0">
                <a:latin typeface="Enriqueta"/>
              </a:rPr>
              <a:t>Zajímavosti: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muzeum vladivostocké pevnosti, vedle </a:t>
            </a:r>
            <a:r>
              <a:rPr lang="cs-CZ" sz="1600" b="1" dirty="0" err="1">
                <a:latin typeface="Enriqueta"/>
              </a:rPr>
              <a:t>oceanária</a:t>
            </a:r>
            <a:r>
              <a:rPr lang="cs-CZ" sz="1600" b="1" dirty="0">
                <a:latin typeface="Enriqueta"/>
              </a:rPr>
              <a:t>, ul. </a:t>
            </a:r>
            <a:r>
              <a:rPr lang="cs-CZ" sz="1600" b="1" dirty="0" err="1">
                <a:latin typeface="Enriqueta"/>
              </a:rPr>
              <a:t>Batarejnaja</a:t>
            </a:r>
            <a:r>
              <a:rPr lang="cs-CZ" sz="1600" b="1" dirty="0">
                <a:latin typeface="Enriqueta"/>
              </a:rPr>
              <a:t> 4a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muzeum ponorky S-56, ul. </a:t>
            </a:r>
            <a:r>
              <a:rPr lang="cs-CZ" sz="1600" b="1" dirty="0" err="1">
                <a:latin typeface="Enriqueta"/>
              </a:rPr>
              <a:t>Korabělnaja</a:t>
            </a:r>
            <a:r>
              <a:rPr lang="cs-CZ" sz="1600" b="1" dirty="0">
                <a:latin typeface="Enriqueta"/>
              </a:rPr>
              <a:t> </a:t>
            </a:r>
            <a:r>
              <a:rPr lang="cs-CZ" sz="1600" b="1" dirty="0" err="1">
                <a:latin typeface="Enriqueta"/>
              </a:rPr>
              <a:t>naběrežnaja</a:t>
            </a:r>
            <a:endParaRPr lang="cs-CZ" sz="1600" b="1" dirty="0">
              <a:latin typeface="Enriqueta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muzeum </a:t>
            </a:r>
            <a:r>
              <a:rPr lang="cs-CZ" sz="1600" b="1" dirty="0" err="1">
                <a:latin typeface="Enriqueta"/>
              </a:rPr>
              <a:t>Vorošilovské</a:t>
            </a:r>
            <a:r>
              <a:rPr lang="cs-CZ" sz="1600" b="1" dirty="0">
                <a:latin typeface="Enriqueta"/>
              </a:rPr>
              <a:t> dělostřelecké  baterie, ruský ostrov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mosty skoro jako v San Francisco = zlatý a ruský most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/>
              </a:rPr>
              <a:t>oceanárium</a:t>
            </a:r>
            <a:endParaRPr lang="cs-CZ" sz="1600" b="1" dirty="0">
              <a:latin typeface="Enriqueta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mořský hřbitov – pomník ČS legionářům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1800" b="1" dirty="0"/>
          </a:p>
          <a:p>
            <a:pPr marL="0" indent="0">
              <a:buNone/>
            </a:pPr>
            <a:endParaRPr lang="cs-CZ" altLang="cs-CZ" sz="18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803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0"/>
            <a:ext cx="7715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9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Transsibiřská magistrála 2016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DĚKUJI ZA POZORNOST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50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16824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Transsibiřská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magistrála, zkráceně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Transsib</a:t>
            </a:r>
            <a:r>
              <a:rPr lang="az-Cyrl-A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nejdelší železniční trať na světě, hlavní dopravní tepna Ruska, probíhající v délce 9 288 km z Moskvy do Vladivostoku.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postavena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za vlády ruského cara Alexandra III. za dobu 26 let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Už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přes 40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let jezdí na trase expresní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vlak č. 2 „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Rossija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“ z Jaroslavského nádraží v Moskvě, aby o šest dní později dorazil do Vladivostoku.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Doba jízdy Moskva-Vladivostok před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sto lety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byla zhruba 16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dní.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Na skoro každé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zastávce se cestující mohou zásobit zbožím, které na nástupištích prodávají místní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prodavačky případně nakoupit v kiosku na nádraží nebo na nástupišti.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Jedna pevnina – dva kontinenty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Protíná 16 velkých řek (</a:t>
            </a:r>
            <a:r>
              <a:rPr lang="cs-CZ" altLang="cs-CZ" sz="1600" b="1" err="1" smtClean="0">
                <a:latin typeface="Enriqueta" panose="02000000000000000000" pitchFamily="2" charset="0"/>
              </a:rPr>
              <a:t>např</a:t>
            </a:r>
            <a:r>
              <a:rPr lang="cs-CZ" altLang="cs-CZ" sz="1600" b="1" smtClean="0">
                <a:latin typeface="Enriqueta" panose="02000000000000000000" pitchFamily="2" charset="0"/>
              </a:rPr>
              <a:t>. Volha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, Irtyš, Ob, Jenisej, Amur)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Nejrovnější úsek mezi řekou Ob a Irtyš, téměř 600 km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Nejdelší most přes řeku Amur v délce 2612 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Největší nádraží Novosibirsk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Jediné nádraží z mramoru na světe (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Sludjanka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Nejrychlejší úsek je Omsk-Novosibirsk cca 140 km/h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Tempo výstavby: 740 km ročně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00" y="0"/>
            <a:ext cx="766539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04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informace o cestě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12068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065317"/>
            <a:ext cx="7707060" cy="337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5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informace o cestě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12068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46" y="1065317"/>
            <a:ext cx="6723773" cy="345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Kazaň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Kazaň je administrativním a kulturním centrem </a:t>
            </a:r>
            <a:r>
              <a:rPr lang="cs-CZ" sz="1600" b="1" dirty="0" err="1">
                <a:latin typeface="Enriqueta"/>
              </a:rPr>
              <a:t>Tatarstánu</a:t>
            </a:r>
            <a:r>
              <a:rPr lang="cs-CZ" sz="1600" b="1" dirty="0">
                <a:latin typeface="Enriqueta"/>
              </a:rPr>
              <a:t> a jedním z největších měst v Rusku.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Nachází se v evropské části Ruské federace na levém břehu řeky Volhy.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Zachovalo se zde mnoho stavebních památek včetně kazaňského </a:t>
            </a:r>
            <a:r>
              <a:rPr lang="cs-CZ" sz="1600" b="1" dirty="0" err="1">
                <a:latin typeface="Enriqueta"/>
              </a:rPr>
              <a:t>kremlu</a:t>
            </a:r>
            <a:r>
              <a:rPr lang="cs-CZ" sz="1600" b="1" dirty="0">
                <a:latin typeface="Enriqueta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/>
              </a:rPr>
              <a:t>Žije zde 1 138 000 obyvatel.</a:t>
            </a:r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53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704476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Transsibiřská magistrála 2016 – Kazaň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u="sng" dirty="0" smtClean="0">
                <a:latin typeface="Enriqueta"/>
              </a:rPr>
              <a:t>Zajímavosti</a:t>
            </a:r>
            <a:r>
              <a:rPr lang="cs-CZ" sz="1600" b="1" u="sng" dirty="0">
                <a:latin typeface="Enriqueta"/>
              </a:rPr>
              <a:t>:</a:t>
            </a:r>
            <a:endParaRPr lang="cs-CZ" sz="1600" b="1" dirty="0">
              <a:latin typeface="Enriqueta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/>
              </a:rPr>
              <a:t>kreml</a:t>
            </a:r>
            <a:r>
              <a:rPr lang="cs-CZ" sz="1600" b="1" dirty="0" smtClean="0">
                <a:latin typeface="Enriqueta"/>
              </a:rPr>
              <a:t> </a:t>
            </a:r>
            <a:r>
              <a:rPr lang="cs-CZ" sz="1600" b="1" dirty="0">
                <a:latin typeface="Enriqueta"/>
              </a:rPr>
              <a:t>z 9. </a:t>
            </a:r>
            <a:r>
              <a:rPr lang="cs-CZ" sz="1600" b="1" dirty="0" smtClean="0">
                <a:latin typeface="Enriqueta"/>
              </a:rPr>
              <a:t>století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mešita </a:t>
            </a:r>
            <a:r>
              <a:rPr lang="cs-CZ" sz="1600" b="1" dirty="0">
                <a:latin typeface="Enriqueta"/>
              </a:rPr>
              <a:t>Kul-</a:t>
            </a:r>
            <a:r>
              <a:rPr lang="cs-CZ" sz="1600" b="1" dirty="0" err="1">
                <a:latin typeface="Enriqueta"/>
              </a:rPr>
              <a:t>Šarif</a:t>
            </a:r>
            <a:r>
              <a:rPr lang="cs-CZ" sz="1600" b="1" dirty="0">
                <a:latin typeface="Enriqueta"/>
              </a:rPr>
              <a:t> (2005</a:t>
            </a:r>
            <a:r>
              <a:rPr lang="cs-CZ" sz="1600" b="1" dirty="0" smtClean="0">
                <a:latin typeface="Enriqueta"/>
              </a:rPr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gubernátorský </a:t>
            </a:r>
            <a:r>
              <a:rPr lang="cs-CZ" sz="1600" b="1" dirty="0">
                <a:latin typeface="Enriqueta"/>
              </a:rPr>
              <a:t>dvorec, </a:t>
            </a:r>
            <a:r>
              <a:rPr lang="cs-CZ" sz="1600" b="1" dirty="0" err="1" smtClean="0">
                <a:latin typeface="Enriqueta"/>
              </a:rPr>
              <a:t>blagověščenskij</a:t>
            </a:r>
            <a:r>
              <a:rPr lang="cs-CZ" sz="1600" b="1" dirty="0" smtClean="0">
                <a:latin typeface="Enriqueta"/>
              </a:rPr>
              <a:t> </a:t>
            </a:r>
            <a:r>
              <a:rPr lang="cs-CZ" sz="1600" b="1" dirty="0">
                <a:latin typeface="Enriqueta"/>
              </a:rPr>
              <a:t>chrám, </a:t>
            </a:r>
            <a:r>
              <a:rPr lang="cs-CZ" sz="1600" b="1" dirty="0" err="1">
                <a:latin typeface="Enriqueta"/>
              </a:rPr>
              <a:t>spaso-preobraženský</a:t>
            </a:r>
            <a:r>
              <a:rPr lang="cs-CZ" sz="1600" b="1" dirty="0">
                <a:latin typeface="Enriqueta"/>
              </a:rPr>
              <a:t> klášter, palácový </a:t>
            </a:r>
            <a:r>
              <a:rPr lang="cs-CZ" sz="1600" b="1" dirty="0" smtClean="0">
                <a:latin typeface="Enriqueta"/>
              </a:rPr>
              <a:t>chrám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palác </a:t>
            </a:r>
            <a:r>
              <a:rPr lang="cs-CZ" sz="1600" b="1" dirty="0">
                <a:latin typeface="Enriqueta"/>
              </a:rPr>
              <a:t>ministerstva </a:t>
            </a:r>
            <a:r>
              <a:rPr lang="cs-CZ" sz="1600" b="1" dirty="0" smtClean="0">
                <a:latin typeface="Enriqueta"/>
              </a:rPr>
              <a:t>zemědělství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národní </a:t>
            </a:r>
            <a:r>
              <a:rPr lang="cs-CZ" sz="1600" b="1" dirty="0">
                <a:latin typeface="Enriqueta"/>
              </a:rPr>
              <a:t>muzeum republiky </a:t>
            </a:r>
            <a:r>
              <a:rPr lang="cs-CZ" sz="1600" b="1" dirty="0" err="1" smtClean="0">
                <a:latin typeface="Enriqueta"/>
              </a:rPr>
              <a:t>Tatarstán</a:t>
            </a:r>
            <a:r>
              <a:rPr lang="cs-CZ" sz="1600" b="1" dirty="0" smtClean="0">
                <a:latin typeface="Enriqueta"/>
              </a:rPr>
              <a:t>, s </a:t>
            </a:r>
            <a:r>
              <a:rPr lang="cs-CZ" sz="1600" b="1" dirty="0">
                <a:latin typeface="Enriqueta"/>
              </a:rPr>
              <a:t>fosiliemi dinosaurů, </a:t>
            </a:r>
            <a:r>
              <a:rPr lang="cs-CZ" sz="1600" b="1" dirty="0" smtClean="0">
                <a:latin typeface="Enriqueta"/>
              </a:rPr>
              <a:t>mamutů </a:t>
            </a:r>
            <a:r>
              <a:rPr lang="cs-CZ" sz="1600" b="1" dirty="0">
                <a:latin typeface="Enriqueta"/>
              </a:rPr>
              <a:t>atd</a:t>
            </a:r>
            <a:r>
              <a:rPr lang="cs-CZ" sz="1600" b="1" dirty="0" smtClean="0">
                <a:latin typeface="Enriqueta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/>
              </a:rPr>
              <a:t>ermitáž </a:t>
            </a:r>
            <a:r>
              <a:rPr lang="cs-CZ" sz="1600" b="1" dirty="0">
                <a:latin typeface="Enriqueta"/>
              </a:rPr>
              <a:t>Kazaň</a:t>
            </a:r>
          </a:p>
          <a:p>
            <a:pPr marL="0" indent="0" algn="just">
              <a:buNone/>
            </a:pPr>
            <a:endParaRPr lang="cs-CZ" altLang="cs-CZ" sz="18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81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978</Words>
  <Application>Microsoft Office PowerPoint</Application>
  <PresentationFormat>Předvádění na obrazovce (16:9)</PresentationFormat>
  <Paragraphs>95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Enriqueta</vt:lpstr>
      <vt:lpstr>Ladislav</vt:lpstr>
      <vt:lpstr>Times New Roman</vt:lpstr>
      <vt:lpstr>Wingdings</vt:lpstr>
      <vt:lpstr>Motiv systému Office</vt:lpstr>
      <vt:lpstr>Cestování po zemích bývalého SSSR</vt:lpstr>
      <vt:lpstr>Prezentace aplikace PowerPoint</vt:lpstr>
      <vt:lpstr>Transsibiřská magistrála – obecné informace</vt:lpstr>
      <vt:lpstr>Transsibiřská magistrála – obecné informace</vt:lpstr>
      <vt:lpstr>Prezentace aplikace PowerPoint</vt:lpstr>
      <vt:lpstr>Transsibiřská magistrála 2016 – informace o cestě</vt:lpstr>
      <vt:lpstr>Transsibiřská magistrála 2016 – informace o cestě</vt:lpstr>
      <vt:lpstr>Transsibiřská magistrála 2016 – Kazaň</vt:lpstr>
      <vt:lpstr>Transsibiřská magistrála 2016 – Kazaň</vt:lpstr>
      <vt:lpstr>Transsibiřská magistrála 2016 – Jekatěrinburg</vt:lpstr>
      <vt:lpstr>Transsibiřská magistrála 2016 – Jekatěrinburg</vt:lpstr>
      <vt:lpstr>Transsibiřská magistrála 2016 – Krasnojarsk</vt:lpstr>
      <vt:lpstr>Transsibiřská magistrála 2016 – Krasnojarsk</vt:lpstr>
      <vt:lpstr>Transsibiřská magistrála 2016 – Irkutsk</vt:lpstr>
      <vt:lpstr>Transsibiřská magistrála 2016 –Bajkal</vt:lpstr>
      <vt:lpstr>Transsibiřská magistrála 2016 –Bajkal</vt:lpstr>
      <vt:lpstr>Transsibiřská magistrála 2016 – Ulan-Ude</vt:lpstr>
      <vt:lpstr>Transsibiřská magistrála 2016 – Vladivostok</vt:lpstr>
      <vt:lpstr>Transsibiřská magistrála 2016 – Vladivostok</vt:lpstr>
      <vt:lpstr>Transsibiřská magistrála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92</cp:revision>
  <dcterms:created xsi:type="dcterms:W3CDTF">2016-07-06T15:42:34Z</dcterms:created>
  <dcterms:modified xsi:type="dcterms:W3CDTF">2019-12-15T19:25:18Z</dcterms:modified>
</cp:coreProperties>
</file>