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9" r:id="rId5"/>
    <p:sldId id="264" r:id="rId6"/>
    <p:sldId id="350" r:id="rId7"/>
    <p:sldId id="352" r:id="rId8"/>
    <p:sldId id="356" r:id="rId9"/>
    <p:sldId id="342" r:id="rId10"/>
    <p:sldId id="357" r:id="rId11"/>
    <p:sldId id="343" r:id="rId12"/>
    <p:sldId id="355" r:id="rId13"/>
    <p:sldId id="275" r:id="rId14"/>
    <p:sldId id="277" r:id="rId15"/>
    <p:sldId id="266" r:id="rId16"/>
    <p:sldId id="338" r:id="rId17"/>
    <p:sldId id="323" r:id="rId18"/>
    <p:sldId id="273" r:id="rId19"/>
    <p:sldId id="358" r:id="rId20"/>
    <p:sldId id="347" r:id="rId21"/>
    <p:sldId id="348" r:id="rId22"/>
    <p:sldId id="349" r:id="rId23"/>
    <p:sldId id="278" r:id="rId24"/>
    <p:sldId id="272" r:id="rId25"/>
    <p:sldId id="271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981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9542"/>
            <a:ext cx="5112568" cy="2160240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800" b="1" u="sng" dirty="0" smtClean="0">
                <a:solidFill>
                  <a:schemeClr val="bg1"/>
                </a:solidFill>
                <a:latin typeface="Ladislav" pitchFamily="50" charset="-18"/>
              </a:rPr>
              <a:t>Cestování po zemích bývalého SSSR</a:t>
            </a:r>
            <a:endParaRPr lang="cs-CZ" sz="4800" b="1" u="sng" dirty="0">
              <a:solidFill>
                <a:schemeClr val="bg1"/>
              </a:solidFill>
              <a:latin typeface="Ladislav" pitchFamily="50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075806"/>
            <a:ext cx="3888432" cy="1368152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bg1"/>
                </a:solidFill>
                <a:latin typeface="Enriqueta" panose="02000000000000000000" pitchFamily="2" charset="0"/>
              </a:rPr>
              <a:t>Rusko (Petrohrad, Moskva)</a:t>
            </a:r>
            <a:endParaRPr lang="cs-CZ" sz="2000" dirty="0">
              <a:solidFill>
                <a:schemeClr val="bg1"/>
              </a:solidFill>
              <a:latin typeface="Enriqueta" panose="02000000000000000000" pitchFamily="2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55526"/>
            <a:ext cx="1699499" cy="1224136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5868144" y="3723878"/>
            <a:ext cx="310412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9F2B2B"/>
                </a:solidFill>
                <a:latin typeface="Enriqueta" panose="02000000000000000000" pitchFamily="2" charset="0"/>
              </a:rPr>
              <a:t>Ing. Radim Dolák</a:t>
            </a:r>
            <a:r>
              <a:rPr lang="cs-CZ" altLang="cs-CZ" sz="1800" b="1" dirty="0">
                <a:solidFill>
                  <a:srgbClr val="9F2B2B"/>
                </a:solidFill>
                <a:latin typeface="Enriqueta" panose="02000000000000000000" pitchFamily="2" charset="0"/>
              </a:rPr>
              <a:t>, Ph.D.</a:t>
            </a:r>
            <a:endParaRPr lang="cs-CZ" altLang="cs-CZ" sz="1800" b="1" dirty="0" smtClean="0">
              <a:solidFill>
                <a:srgbClr val="9F2B2B"/>
              </a:solidFill>
              <a:latin typeface="Enriqueta" panose="02000000000000000000" pitchFamily="2" charset="0"/>
            </a:endParaRPr>
          </a:p>
          <a:p>
            <a:pPr algn="r"/>
            <a:endParaRPr lang="cs-CZ" altLang="cs-CZ" sz="1800" dirty="0">
              <a:solidFill>
                <a:srgbClr val="9F2B2B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– Petrohrad, </a:t>
            </a:r>
            <a:r>
              <a:rPr lang="cs-CZ" sz="2400" b="1" dirty="0" err="1">
                <a:solidFill>
                  <a:srgbClr val="981E3A"/>
                </a:solidFill>
                <a:latin typeface="Ladislav" pitchFamily="50" charset="-18"/>
              </a:rPr>
              <a:t>Kazanská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 katedrála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Kazanská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katedrála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nebo také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Katedrála Panny Marie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Kazaňské patří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mezi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známé pravoslavné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katedrály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katedrála se odlišuje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se od většiny jiných pravoslavných chrámů v celém Rusku, jelikož je postavena v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klasicistickém empíru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 připomíná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i se svou kolonádou Baziliku svatého Petra v Římě.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Stavba proběhla v letech 1801 – 1811 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jejím hlavním architektem byl Andrej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Voronichin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interiéru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se nachází vzácná ikona Matky Boží Kazaňské, která se do Petrohradu dostala z Moskvy v roce 1712 a do chrámu se dostala v roce 1811.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8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– Petrohrad, Chrám svatého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Izáka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Chrám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svatého Izáka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nebo také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Isakijevský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chrám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největší z petrohradských chrámů a patří mezi nejčastější cíle turistů a návštěvníků Petrohradu.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jedná se o nejvyšší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pravoslavnou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katedrálu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ve městě a druhou nejvyšší na světě (po Chrámu Krista Spasitele v Moskvě).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chrám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stojí v centru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Petrohradu a to na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Isakijevském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náměstí. 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stavba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chrámu podle návrhu francouzského architekta Augusta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de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Montferranda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trvala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téměř 40 let (1816 až 1858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), vybudován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 neoklasicistickém architektonickém stylu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dominantou této obrovské obdélníkové stavby o rozměrech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111 × 97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 je zejména pozlacená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kupole, sahající do výšky 101 metru, na jejíž pozlacení bylo použito 100 kg čistého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zlata.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3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– Petrohrad, Chrám Kristova vzkříšení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Chrám Kristova vzkříšení - Spasitele na krvi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petrohradský pravoslavný chrám.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vybudován byl 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místě, kde byl v roce 1881 spáchán atentát na císaře Alexandra II., který na následky atentátu zemřel.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chrám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se začal budovat v roce 1883 a dokončen byl roku 1907.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výška chrámu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81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metrů a stavba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vybudována ve staroruském stylu 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připomíná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chrám Vasila Blaženého v Moskvě.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6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2015 -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Petrodvorce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 panose="02000000000000000000" pitchFamily="2" charset="0"/>
              </a:rPr>
              <a:t>Petrodvorec</a:t>
            </a:r>
            <a:r>
              <a:rPr lang="cs-CZ" sz="1600" b="1" dirty="0">
                <a:latin typeface="Enriqueta" panose="02000000000000000000" pitchFamily="2" charset="0"/>
              </a:rPr>
              <a:t> je město v Rusku; spadá pod federální město Petrohrad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 </a:t>
            </a:r>
            <a:r>
              <a:rPr lang="cs-CZ" sz="1600" b="1" dirty="0">
                <a:latin typeface="Enriqueta" panose="02000000000000000000" pitchFamily="2" charset="0"/>
              </a:rPr>
              <a:t>jednou z nejvýznamnějších turistických atrakcí Ruska, která byla zapsána na seznam světového dědictví UNESCO (1990).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 </a:t>
            </a:r>
            <a:r>
              <a:rPr lang="cs-CZ" sz="1600" b="1" dirty="0">
                <a:latin typeface="Enriqueta" panose="02000000000000000000" pitchFamily="2" charset="0"/>
              </a:rPr>
              <a:t>centra Petrohradu sem jezdí příměstské vlaky, autobusy a tzv. „loď na křídlech“.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</a:t>
            </a:r>
            <a:r>
              <a:rPr lang="cs-CZ" sz="1600" b="1" dirty="0">
                <a:latin typeface="Enriqueta" panose="02000000000000000000" pitchFamily="2" charset="0"/>
              </a:rPr>
              <a:t>nechal postavit car Petr I. Veliký, inspirací mu bylo francouzské Versailles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Místo </a:t>
            </a:r>
            <a:r>
              <a:rPr lang="cs-CZ" sz="1600" b="1" dirty="0">
                <a:latin typeface="Enriqueta" panose="02000000000000000000" pitchFamily="2" charset="0"/>
              </a:rPr>
              <a:t>je proslulé jako rezidence carů z dynastie Romanovců.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Ve </a:t>
            </a:r>
            <a:r>
              <a:rPr lang="cs-CZ" sz="1600" b="1" dirty="0">
                <a:latin typeface="Enriqueta" panose="02000000000000000000" pitchFamily="2" charset="0"/>
              </a:rPr>
              <a:t>zdejším pozoruhodném palácovém a parkovém celku z 18. a 19. století, který se rozkládá na pobřeží Baltského moře na ploše přes 800 ha, je umístěno přes 170 fontán různých velikostí.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Nejznámější fontánou je socha </a:t>
            </a:r>
            <a:r>
              <a:rPr lang="cs-CZ" sz="1600" b="1" dirty="0">
                <a:latin typeface="Enriqueta" panose="02000000000000000000" pitchFamily="2" charset="0"/>
              </a:rPr>
              <a:t>Samsona bojujícího se lvem, kaskády Zlatá hora, Šachová hora, Velká kaskáda, Římské fontány a fontána Slunce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  <a:endParaRPr lang="cs-CZ" sz="1600" b="1" dirty="0">
              <a:latin typeface="Enriqueta" panose="02000000000000000000" pitchFamily="2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1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Carské selo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Puškin</a:t>
            </a:r>
            <a:r>
              <a:rPr lang="az-Cyrl-A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;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do roku 1917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Carskoje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Selo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město v severozápadním Rusku, spadající administrativně pod Petrohrad, od jehož centra je vzdáleno asi 25 km jižním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směrem.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město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je centrem Puškinského rajónu Petrohradu a v roce 2010 zde žilo okolo 95 000 obyvatel.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městě se nachází komplex Carské selo, bývalá rezidence ruských imperátorů. Zdejší palác a parky jsou zapsané na seznamu Světového dědictví UNESCO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Carské Selo bylo letní rezidencí ruských carů od 18. století až do Únorové revoluce. Pozemky dnešního palácového komplexu získala Kateřina I. roku 1710 jako dar od svého muže Petra I.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postupně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zde vzniklo množství parků a paláců, z nichž nejhonosnější, Kateřinský palác, dokončil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Bartolomeo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Rastrelli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roku 1756.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39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–vlakem z Petrohradu do Moskvy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železniční trať Petrohrad–Moskva je </a:t>
            </a:r>
            <a:r>
              <a:rPr lang="cs-CZ" sz="1600" b="1" dirty="0">
                <a:latin typeface="Enriqueta" panose="02000000000000000000" pitchFamily="2" charset="0"/>
              </a:rPr>
              <a:t>650 kilometrů dlouhá vysokorychlostní </a:t>
            </a:r>
            <a:r>
              <a:rPr lang="cs-CZ" sz="1600" b="1" dirty="0" smtClean="0">
                <a:latin typeface="Enriqueta" panose="02000000000000000000" pitchFamily="2" charset="0"/>
              </a:rPr>
              <a:t>trať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jde o </a:t>
            </a:r>
            <a:r>
              <a:rPr lang="cs-CZ" sz="1600" b="1" dirty="0">
                <a:latin typeface="Enriqueta" panose="02000000000000000000" pitchFamily="2" charset="0"/>
              </a:rPr>
              <a:t>druhou nejstarší železnici v Rusku, </a:t>
            </a:r>
            <a:r>
              <a:rPr lang="cs-CZ" sz="1600" b="1" dirty="0" smtClean="0">
                <a:latin typeface="Enriqueta" panose="02000000000000000000" pitchFamily="2" charset="0"/>
              </a:rPr>
              <a:t>která byla </a:t>
            </a:r>
            <a:r>
              <a:rPr lang="cs-CZ" sz="1600" b="1" dirty="0">
                <a:latin typeface="Enriqueta" panose="02000000000000000000" pitchFamily="2" charset="0"/>
              </a:rPr>
              <a:t>vystavěna v letech 1842–1851.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roku 2009 se stala </a:t>
            </a:r>
            <a:r>
              <a:rPr lang="cs-CZ" sz="1600" b="1" dirty="0">
                <a:latin typeface="Enriqueta" panose="02000000000000000000" pitchFamily="2" charset="0"/>
              </a:rPr>
              <a:t>první ruskou vysokorychlostní </a:t>
            </a:r>
            <a:r>
              <a:rPr lang="cs-CZ" sz="1600" b="1" dirty="0" smtClean="0">
                <a:latin typeface="Enriqueta" panose="02000000000000000000" pitchFamily="2" charset="0"/>
              </a:rPr>
              <a:t>železnici, kdy po ní jezdí rychlovlaky </a:t>
            </a:r>
            <a:r>
              <a:rPr lang="cs-CZ" sz="1600" b="1" dirty="0" err="1">
                <a:latin typeface="Enriqueta" panose="02000000000000000000" pitchFamily="2" charset="0"/>
              </a:rPr>
              <a:t>Sapsan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smtClean="0">
                <a:latin typeface="Enriqueta" panose="02000000000000000000" pitchFamily="2" charset="0"/>
              </a:rPr>
              <a:t>rychlostí </a:t>
            </a:r>
            <a:r>
              <a:rPr lang="cs-CZ" sz="1600" b="1" dirty="0">
                <a:latin typeface="Enriqueta" panose="02000000000000000000" pitchFamily="2" charset="0"/>
              </a:rPr>
              <a:t>250 km/h a cesta </a:t>
            </a:r>
            <a:r>
              <a:rPr lang="cs-CZ" sz="1600" b="1" dirty="0" smtClean="0">
                <a:latin typeface="Enriqueta" panose="02000000000000000000" pitchFamily="2" charset="0"/>
              </a:rPr>
              <a:t>tak trvá </a:t>
            </a:r>
            <a:r>
              <a:rPr lang="cs-CZ" sz="1600" b="1" dirty="0">
                <a:latin typeface="Enriqueta" panose="02000000000000000000" pitchFamily="2" charset="0"/>
              </a:rPr>
              <a:t>čtyři </a:t>
            </a:r>
            <a:r>
              <a:rPr lang="cs-CZ" sz="1600" b="1" dirty="0" smtClean="0">
                <a:latin typeface="Enriqueta" panose="02000000000000000000" pitchFamily="2" charset="0"/>
              </a:rPr>
              <a:t>hodiny namísto dřívějších 10-12 hodin.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Rychlovlak </a:t>
            </a:r>
            <a:r>
              <a:rPr lang="cs-CZ" sz="1600" b="1" dirty="0" err="1" smtClean="0">
                <a:latin typeface="Enriqueta" panose="02000000000000000000" pitchFamily="2" charset="0"/>
              </a:rPr>
              <a:t>Sapsan</a:t>
            </a:r>
            <a:r>
              <a:rPr lang="cs-CZ" sz="1600" b="1" dirty="0" smtClean="0">
                <a:latin typeface="Enriqueta" panose="02000000000000000000" pitchFamily="2" charset="0"/>
              </a:rPr>
              <a:t> je konstrukční </a:t>
            </a:r>
            <a:r>
              <a:rPr lang="cs-CZ" sz="1600" b="1" dirty="0">
                <a:latin typeface="Enriqueta" panose="02000000000000000000" pitchFamily="2" charset="0"/>
              </a:rPr>
              <a:t>varianta vlaku Siemens </a:t>
            </a:r>
            <a:r>
              <a:rPr lang="cs-CZ" sz="1600" b="1" dirty="0" err="1">
                <a:latin typeface="Enriqueta" panose="02000000000000000000" pitchFamily="2" charset="0"/>
              </a:rPr>
              <a:t>Velaro</a:t>
            </a:r>
            <a:r>
              <a:rPr lang="cs-CZ" sz="1600" b="1" dirty="0">
                <a:latin typeface="Enriqueta" panose="02000000000000000000" pitchFamily="2" charset="0"/>
              </a:rPr>
              <a:t> pro Rusko.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celkem je provozováno 16 </a:t>
            </a:r>
            <a:r>
              <a:rPr lang="cs-CZ" sz="1600" b="1" dirty="0">
                <a:latin typeface="Enriqueta" panose="02000000000000000000" pitchFamily="2" charset="0"/>
              </a:rPr>
              <a:t>souprav </a:t>
            </a:r>
            <a:r>
              <a:rPr lang="cs-CZ" sz="1600" b="1" dirty="0" err="1">
                <a:latin typeface="Enriqueta" panose="02000000000000000000" pitchFamily="2" charset="0"/>
              </a:rPr>
              <a:t>Sapsan</a:t>
            </a:r>
            <a:r>
              <a:rPr lang="cs-CZ" sz="1600" b="1" dirty="0">
                <a:latin typeface="Enriqueta" panose="02000000000000000000" pitchFamily="2" charset="0"/>
              </a:rPr>
              <a:t> po deseti </a:t>
            </a:r>
            <a:r>
              <a:rPr lang="cs-CZ" sz="1600" b="1" dirty="0" smtClean="0">
                <a:latin typeface="Enriqueta" panose="02000000000000000000" pitchFamily="2" charset="0"/>
              </a:rPr>
              <a:t>vozech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 smtClean="0">
                <a:latin typeface="Enriqueta" panose="02000000000000000000" pitchFamily="2" charset="0"/>
              </a:rPr>
              <a:t>Sapsan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sz="1600" b="1" dirty="0">
                <a:latin typeface="Enriqueta" panose="02000000000000000000" pitchFamily="2" charset="0"/>
              </a:rPr>
              <a:t>drží i ruský vlakový rychlostní rekord, který je 290 km/h a </a:t>
            </a:r>
            <a:r>
              <a:rPr lang="cs-CZ" sz="1600" b="1" dirty="0" smtClean="0">
                <a:latin typeface="Enriqueta" panose="02000000000000000000" pitchFamily="2" charset="0"/>
              </a:rPr>
              <a:t>z roku 2009</a:t>
            </a:r>
            <a:r>
              <a:rPr lang="cs-CZ" sz="1600" b="1" dirty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323528" y="1053848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88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2015 - Moskva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hlavní </a:t>
            </a:r>
            <a:r>
              <a:rPr lang="cs-CZ" sz="1600" b="1" dirty="0">
                <a:latin typeface="Enriqueta" panose="02000000000000000000" pitchFamily="2" charset="0"/>
              </a:rPr>
              <a:t>město Ruska o rozloze 2 511 km².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žije </a:t>
            </a:r>
            <a:r>
              <a:rPr lang="cs-CZ" sz="1600" b="1" dirty="0">
                <a:latin typeface="Enriqueta" panose="02000000000000000000" pitchFamily="2" charset="0"/>
              </a:rPr>
              <a:t>zde přibližně 12,5 </a:t>
            </a:r>
            <a:r>
              <a:rPr lang="cs-CZ" sz="1600" b="1" dirty="0" smtClean="0">
                <a:latin typeface="Enriqueta" panose="02000000000000000000" pitchFamily="2" charset="0"/>
              </a:rPr>
              <a:t>milionu obyvatel</a:t>
            </a:r>
            <a:r>
              <a:rPr lang="cs-CZ" sz="1600" b="1" dirty="0">
                <a:latin typeface="Enriqueta" panose="02000000000000000000" pitchFamily="2" charset="0"/>
              </a:rPr>
              <a:t>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politické</a:t>
            </a:r>
            <a:r>
              <a:rPr lang="cs-CZ" sz="1600" b="1" dirty="0">
                <a:latin typeface="Enriqueta" panose="02000000000000000000" pitchFamily="2" charset="0"/>
              </a:rPr>
              <a:t>, hospodářské a kulturní centrum </a:t>
            </a:r>
            <a:r>
              <a:rPr lang="cs-CZ" sz="1600" b="1" dirty="0" smtClean="0">
                <a:latin typeface="Enriqueta" panose="02000000000000000000" pitchFamily="2" charset="0"/>
              </a:rPr>
              <a:t>země.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sídlí </a:t>
            </a:r>
            <a:r>
              <a:rPr lang="cs-CZ" sz="1600" b="1" dirty="0">
                <a:latin typeface="Enriqueta" panose="02000000000000000000" pitchFamily="2" charset="0"/>
              </a:rPr>
              <a:t>zde všechna ministerstva, státní úřady i významné firmy a také patriarcha ruské pravoslavné církve.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Moskva </a:t>
            </a:r>
            <a:r>
              <a:rPr lang="cs-CZ" sz="1600" b="1" dirty="0">
                <a:latin typeface="Enriqueta" panose="02000000000000000000" pitchFamily="2" charset="0"/>
              </a:rPr>
              <a:t>je nejlidnatější město v Evropě a nejsevernější megalopole na světě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historické </a:t>
            </a:r>
            <a:r>
              <a:rPr lang="cs-CZ" sz="1600" b="1" dirty="0">
                <a:latin typeface="Enriqueta" panose="02000000000000000000" pitchFamily="2" charset="0"/>
              </a:rPr>
              <a:t>centrum je staré stovky let, v jeho středu se rozkládá trojúhelníkový Kreml, prohlášený spolu s Rudým náměstím v roce 1990 za světové kulturní dědictví UNESCO.</a:t>
            </a: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1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Moskva, Rudé náměstí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Rudé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náměstí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hlavní náměstí v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Moskvě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považováno za centrum města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roce 1991 bylo zařazeno na seznam světového dědictví UNESCO.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náměstí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odděluje Kreml – dříve sídlo knížat a carů, dnes ruského prezidenta, od staré obchodní čtvrti s názvem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Kitaj-gorod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na Rudém náměstí se nachází chrám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Vasila Blaženého 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 také Leninovo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mauzoleum, kde je uloženo nabalzamované tělo zakladatele Sovětského svazu Vladimíra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Iljiče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Lenina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východní straně náměstí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je obchodní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dům GUM a vedle něj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pak obnovený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Chrám Ikony Matky Boží Kazaňské.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na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severní straně náměstí je Státní historické muzeum.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76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Moskva, Kreml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Moskevský Kreml je středověký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kreml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(označení pro ruské městské pevnosti) v centru Moskvy, sloužící mimo jiné jako oficiální sídlo prezidenta Ruské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federace.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Kreml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má velmi výrazné vnější zdi postavené z neomítaných červených pálených cihel. Jsou vysoké 5 až 19 metrů, dlouhé 2235 metrů, jejich tloušťka dosahuje 3,5 až 6,5 metru a jsou posílené dvaceti věžemi, nejvyšší – Trojická – měří 79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metrů.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jedná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se o jeden z největších hradních komplexů na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světě, nachází se zde nejvýznamnější pravoslavné chrámy,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například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Uspenskij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sobor (chrám Nanebevzetí Panny Marie) z 15. století,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Blagověščenskij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sobor (chrám Zvěstování Panny Marie) a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Archangelskij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sobor (chrám Archanděla Michaela) s hrobkami ruských panovníků.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Kreml je známý také svými muzei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kde uvidíte mnoho zlatých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 stříbrných předmětů, klenoty, koruny, brnění a zbraně, šaty ruských careven, carské trůny, kočáry nebo carské sáně.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32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R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usko 2015,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Moskva, Katedrála Krista Spasitele 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Katedrála </a:t>
            </a:r>
            <a:r>
              <a:rPr lang="cs-CZ" sz="1600" b="1" dirty="0">
                <a:latin typeface="Enriqueta" panose="02000000000000000000" pitchFamily="2" charset="0"/>
              </a:rPr>
              <a:t>Krista Spasitele </a:t>
            </a:r>
            <a:r>
              <a:rPr lang="cs-CZ" sz="1600" b="1" dirty="0" smtClean="0">
                <a:latin typeface="Enriqueta" panose="02000000000000000000" pitchFamily="2" charset="0"/>
              </a:rPr>
              <a:t>je </a:t>
            </a:r>
            <a:r>
              <a:rPr lang="cs-CZ" sz="1600" b="1" dirty="0">
                <a:latin typeface="Enriqueta" panose="02000000000000000000" pitchFamily="2" charset="0"/>
              </a:rPr>
              <a:t>největší pravoslavný kostel na světě.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postavena </a:t>
            </a:r>
            <a:r>
              <a:rPr lang="cs-CZ" sz="1600" b="1" dirty="0">
                <a:latin typeface="Enriqueta" panose="02000000000000000000" pitchFamily="2" charset="0"/>
              </a:rPr>
              <a:t>v 19. století na památku vítězství nad Napoleonem.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 </a:t>
            </a:r>
            <a:r>
              <a:rPr lang="cs-CZ" sz="1600" b="1" dirty="0">
                <a:latin typeface="Enriqueta" panose="02000000000000000000" pitchFamily="2" charset="0"/>
              </a:rPr>
              <a:t>roce 1931 </a:t>
            </a:r>
            <a:r>
              <a:rPr lang="cs-CZ" sz="1600" b="1" dirty="0" smtClean="0">
                <a:latin typeface="Enriqueta" panose="02000000000000000000" pitchFamily="2" charset="0"/>
              </a:rPr>
              <a:t>byl chrám </a:t>
            </a:r>
            <a:r>
              <a:rPr lang="cs-CZ" sz="1600" b="1" dirty="0">
                <a:latin typeface="Enriqueta" panose="02000000000000000000" pitchFamily="2" charset="0"/>
              </a:rPr>
              <a:t>stržen, aby udělal místo plánovanému Paláci sovětů, jenž však nikdy nebyl postaven.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obnova </a:t>
            </a:r>
            <a:r>
              <a:rPr lang="cs-CZ" sz="1600" b="1" dirty="0">
                <a:latin typeface="Enriqueta" panose="02000000000000000000" pitchFamily="2" charset="0"/>
              </a:rPr>
              <a:t>chrámu proběhla v letech 1994–2000.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bohoslužeb </a:t>
            </a:r>
            <a:r>
              <a:rPr lang="cs-CZ" sz="1600" b="1" dirty="0">
                <a:latin typeface="Enriqueta" panose="02000000000000000000" pitchFamily="2" charset="0"/>
              </a:rPr>
              <a:t>v chrámu se může účastnit na 10 tisíc věřících.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půdorys </a:t>
            </a:r>
            <a:r>
              <a:rPr lang="cs-CZ" sz="1600" b="1" dirty="0">
                <a:latin typeface="Enriqueta" panose="02000000000000000000" pitchFamily="2" charset="0"/>
              </a:rPr>
              <a:t>má tvar kříže o stejné délce ramen, jeho šířka je zhruba 85 metrů.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výška </a:t>
            </a:r>
            <a:r>
              <a:rPr lang="cs-CZ" sz="1600" b="1" dirty="0">
                <a:latin typeface="Enriqueta" panose="02000000000000000000" pitchFamily="2" charset="0"/>
              </a:rPr>
              <a:t>kupole s křížem je 103 metrů, o 1,5 metru vyšší než druhý nejvyšší ruský kostel, </a:t>
            </a:r>
            <a:r>
              <a:rPr lang="cs-CZ" sz="1600" b="1" dirty="0" err="1">
                <a:latin typeface="Enriqueta" panose="02000000000000000000" pitchFamily="2" charset="0"/>
              </a:rPr>
              <a:t>Isaakijevský</a:t>
            </a:r>
            <a:r>
              <a:rPr lang="cs-CZ" sz="1600" b="1" dirty="0">
                <a:latin typeface="Enriqueta" panose="02000000000000000000" pitchFamily="2" charset="0"/>
              </a:rPr>
              <a:t> chrám v Petrohradě.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chrám je postaven </a:t>
            </a:r>
            <a:r>
              <a:rPr lang="cs-CZ" sz="1600" b="1" dirty="0">
                <a:latin typeface="Enriqueta" panose="02000000000000000000" pitchFamily="2" charset="0"/>
              </a:rPr>
              <a:t>v tzv. ruském byzantském slohu. </a:t>
            </a:r>
            <a:r>
              <a:rPr lang="cs-CZ" sz="1600" b="1" dirty="0" smtClean="0">
                <a:latin typeface="Enriqueta" panose="02000000000000000000" pitchFamily="2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63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0"/>
            <a:ext cx="7715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Moskva, Stalinovy mrakodrapy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Stalinovy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mrakodrapy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označení pro sedm výškových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budov, které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byly postaveny v Moskvě v letech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1947–1957, 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průvodcích Moskvou se jim též říká Sedm sester.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Autorům projektu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se podařilo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vytvořit originální architektonický styl, který se v odborné literatuře nazývá stalinský empír či sovětský monumentální klasicismus (resp. neoklasicismus)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tyto výškové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budovy představují vrchol poválečného sovětského stylu art deco v městské architektuře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mrakodrapy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ve stejném stylu se v té době stavěly také v Rize, Varšavě (Palác kultury a vědy), Bukurešti (Dům svobodného tisku) a Kyjevě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ako ukázku na dalším snímku lze vidět administrativní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obytnou budovu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vedle stanice metra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Krasnyje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Vorota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a Hotel </a:t>
            </a:r>
            <a:r>
              <a:rPr lang="cs-CZ" altLang="cs-CZ" sz="1600" b="1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Leningradskaja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65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Moskva,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Ostankino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a ruské kolo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u="sng" dirty="0" err="1" smtClean="0">
                <a:latin typeface="Enriqueta" panose="02000000000000000000" pitchFamily="2" charset="0"/>
                <a:cs typeface="Times New Roman" panose="02020603050405020304" pitchFamily="18" charset="0"/>
              </a:rPr>
              <a:t>Ostankin</a:t>
            </a:r>
            <a:r>
              <a:rPr lang="cs-CZ" altLang="cs-CZ" sz="1600" b="1" u="sng" dirty="0" err="1">
                <a:latin typeface="Enriqueta" panose="02000000000000000000" pitchFamily="2" charset="0"/>
                <a:cs typeface="Times New Roman" panose="02020603050405020304" pitchFamily="18" charset="0"/>
              </a:rPr>
              <a:t>o</a:t>
            </a:r>
            <a:endParaRPr lang="cs-CZ" altLang="cs-CZ" sz="1600" b="1" u="sng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televizní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věž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Ostankino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betonová televizní věž v severní části Moskvy, a zároveň nejvyšší stavba v Evropě.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původní výškou 537 metrů byla od svého dokončení v roce 1967 do roku 1975 nejvyšší samostatně stojící stavbou světa.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Ruské kolo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vyhlídkové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kolo nebo také ruské kolo (obří kolo)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slouží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jako zábavní lunaparková atrakce a místo vyhlídky.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technické zařízení sestávající z vertikálně umístěného kola, po jehož obvodu jsou rozmístěny vagóny pro návštěvníky. </a:t>
            </a:r>
          </a:p>
          <a:p>
            <a:pPr marL="0" indent="0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08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Moskva, dělník a kolchoznice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dělník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kolchoznice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monumentální sousoší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 výškou 24,5 m ve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stylu socialistického realismu.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dílo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vytvořila v roce 1937 sochařka Věra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Muchina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pro světovou výstavu v Paříži.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pomník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byl zhotoven během pouhých tří měsíců, dokončen byl v březnu 1937.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19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. března 1937 bylo sousoší rozebrané na 60 dílů odesláno ve 24 vagónech na světovou výstavu do Paříže, aby zde zdobilo sovětský pavilón.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poté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bylo dílo přeneseno zpět do Moskvy, kde bylo instalováno před severním vchodem tehdejšího Výstaviště úspěchů národního hospodaření (dnes Všeruské výstavní centrum) na žulový podstave</a:t>
            </a:r>
          </a:p>
          <a:p>
            <a:pPr marL="0" indent="0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10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Moskva, muzeum kosmonautiky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Památník pokořitelů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se nachází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se nedaleko výstaviště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VDNCh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, dokončen byl roku 1964 a oslavuje sovětské úspěchy v dobývání vesmíru.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Památník je vysoký 107 m a na návrh Sergeje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Koroljova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je celý pokryt titanem, jižně od památníku je pak vedena cesta s bustami všech významných kosmonautů své doby.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Ve spodní části pomníku se nachází Pamětní muzeum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kosmonautiky, které bylo založeno 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roce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1981 (k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20. výročí prvního letu Jurije Gagarina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.) 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Muzeum obsahuje části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sovětských i ruských kosmických plavidel, plány, filmy, ale také osobní věci kosmonautů, kterým se jinde ve světě říká astronauti.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80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2015 - MAKS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International </a:t>
            </a:r>
            <a:r>
              <a:rPr lang="cs-CZ" sz="1600" b="1" dirty="0" err="1">
                <a:latin typeface="Enriqueta" panose="02000000000000000000" pitchFamily="2" charset="0"/>
              </a:rPr>
              <a:t>Aviation</a:t>
            </a:r>
            <a:r>
              <a:rPr lang="cs-CZ" sz="1600" b="1" dirty="0">
                <a:latin typeface="Enriqueta" panose="02000000000000000000" pitchFamily="2" charset="0"/>
              </a:rPr>
              <a:t> and </a:t>
            </a:r>
            <a:r>
              <a:rPr lang="cs-CZ" sz="1600" b="1" dirty="0" err="1">
                <a:latin typeface="Enriqueta" panose="02000000000000000000" pitchFamily="2" charset="0"/>
              </a:rPr>
              <a:t>Space</a:t>
            </a:r>
            <a:r>
              <a:rPr lang="cs-CZ" sz="1600" b="1" dirty="0">
                <a:latin typeface="Enriqueta" panose="02000000000000000000" pitchFamily="2" charset="0"/>
              </a:rPr>
              <a:t> Salon (MAKS) se koná každé 2 </a:t>
            </a:r>
            <a:r>
              <a:rPr lang="cs-CZ" sz="1600" b="1" dirty="0" smtClean="0">
                <a:latin typeface="Enriqueta" panose="02000000000000000000" pitchFamily="2" charset="0"/>
              </a:rPr>
              <a:t>roky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letecká </a:t>
            </a:r>
            <a:r>
              <a:rPr lang="cs-CZ" sz="1600" b="1" dirty="0">
                <a:latin typeface="Enriqueta" panose="02000000000000000000" pitchFamily="2" charset="0"/>
              </a:rPr>
              <a:t>show na moskevském veletrhu MAKS </a:t>
            </a:r>
            <a:r>
              <a:rPr lang="cs-CZ" sz="1600" b="1" dirty="0" smtClean="0">
                <a:latin typeface="Enriqueta" panose="02000000000000000000" pitchFamily="2" charset="0"/>
              </a:rPr>
              <a:t>2015 se uskutečnila </a:t>
            </a:r>
            <a:r>
              <a:rPr lang="cs-CZ" sz="1600" b="1" dirty="0">
                <a:latin typeface="Enriqueta" panose="02000000000000000000" pitchFamily="2" charset="0"/>
              </a:rPr>
              <a:t>ve dnech </a:t>
            </a:r>
            <a:r>
              <a:rPr lang="cs-CZ" sz="1600" b="1" dirty="0" smtClean="0">
                <a:latin typeface="Enriqueta" panose="02000000000000000000" pitchFamily="2" charset="0"/>
              </a:rPr>
              <a:t/>
            </a:r>
            <a:br>
              <a:rPr lang="cs-CZ" sz="1600" b="1" dirty="0" smtClean="0">
                <a:latin typeface="Enriqueta" panose="02000000000000000000" pitchFamily="2" charset="0"/>
              </a:rPr>
            </a:br>
            <a:r>
              <a:rPr lang="cs-CZ" sz="1600" b="1" dirty="0" smtClean="0">
                <a:latin typeface="Enriqueta" panose="02000000000000000000" pitchFamily="2" charset="0"/>
              </a:rPr>
              <a:t>25</a:t>
            </a:r>
            <a:r>
              <a:rPr lang="cs-CZ" sz="1600" b="1" dirty="0">
                <a:latin typeface="Enriqueta" panose="02000000000000000000" pitchFamily="2" charset="0"/>
              </a:rPr>
              <a:t>. 8. — 30. 8. 2015.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veletrh </a:t>
            </a:r>
            <a:r>
              <a:rPr lang="cs-CZ" sz="1600" b="1" dirty="0">
                <a:latin typeface="Enriqueta" panose="02000000000000000000" pitchFamily="2" charset="0"/>
              </a:rPr>
              <a:t>zaujímá vedoucí postavení mezi nejlepšími světovými leteckými fóry.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hlavním </a:t>
            </a:r>
            <a:r>
              <a:rPr lang="cs-CZ" sz="1600" b="1" dirty="0">
                <a:latin typeface="Enriqueta" panose="02000000000000000000" pitchFamily="2" charset="0"/>
              </a:rPr>
              <a:t>cílem je demonstrace ruských špičkových technologií a následná otevřenost ruského trhu pro zahraniční partnery a investory.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Veletrhu se účastní převážně </a:t>
            </a:r>
            <a:r>
              <a:rPr lang="cs-CZ" sz="1600" b="1" dirty="0">
                <a:latin typeface="Enriqueta" panose="02000000000000000000" pitchFamily="2" charset="0"/>
              </a:rPr>
              <a:t>vystavovatelé z oboru letectví, obrany, vesmíru a bezpečnostních služeb, kteří </a:t>
            </a:r>
            <a:r>
              <a:rPr lang="cs-CZ" sz="1600" b="1" dirty="0" smtClean="0">
                <a:latin typeface="Enriqueta" panose="02000000000000000000" pitchFamily="2" charset="0"/>
              </a:rPr>
              <a:t>předvádějí nabídku </a:t>
            </a:r>
            <a:r>
              <a:rPr lang="cs-CZ" sz="1600" b="1" dirty="0">
                <a:latin typeface="Enriqueta" panose="02000000000000000000" pitchFamily="2" charset="0"/>
              </a:rPr>
              <a:t>letadel, zařízení a </a:t>
            </a:r>
            <a:r>
              <a:rPr lang="cs-CZ" sz="1600" b="1" dirty="0" smtClean="0">
                <a:latin typeface="Enriqueta" panose="02000000000000000000" pitchFamily="2" charset="0"/>
              </a:rPr>
              <a:t>dalších technologií</a:t>
            </a:r>
            <a:r>
              <a:rPr lang="cs-CZ" sz="1600" b="1" dirty="0">
                <a:latin typeface="Enriqueta" panose="020000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8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R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usko 2015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DĚKUJI ZA POZORNOST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1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Rusko, oficiálním </a:t>
            </a:r>
            <a:r>
              <a:rPr lang="cs-CZ" sz="1600" b="1" dirty="0">
                <a:latin typeface="Enriqueta" panose="02000000000000000000" pitchFamily="2" charset="0"/>
              </a:rPr>
              <a:t>názvem také </a:t>
            </a:r>
            <a:r>
              <a:rPr lang="cs-CZ" sz="1600" b="1" dirty="0" smtClean="0">
                <a:latin typeface="Enriqueta" panose="02000000000000000000" pitchFamily="2" charset="0"/>
              </a:rPr>
              <a:t>Ruská federace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 </a:t>
            </a:r>
            <a:r>
              <a:rPr lang="cs-CZ" sz="1600" b="1" dirty="0">
                <a:latin typeface="Enriqueta" panose="02000000000000000000" pitchFamily="2" charset="0"/>
              </a:rPr>
              <a:t>rozlohou 17 098 246 </a:t>
            </a:r>
            <a:r>
              <a:rPr lang="cs-CZ" sz="1600" b="1" dirty="0" smtClean="0">
                <a:latin typeface="Enriqueta" panose="02000000000000000000" pitchFamily="2" charset="0"/>
              </a:rPr>
              <a:t>km² největší </a:t>
            </a:r>
            <a:r>
              <a:rPr lang="cs-CZ" sz="1600" b="1" dirty="0">
                <a:latin typeface="Enriqueta" panose="02000000000000000000" pitchFamily="2" charset="0"/>
              </a:rPr>
              <a:t>stát světa.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zahrnuje </a:t>
            </a:r>
            <a:r>
              <a:rPr lang="cs-CZ" sz="1600" b="1" dirty="0">
                <a:latin typeface="Enriqueta" panose="02000000000000000000" pitchFamily="2" charset="0"/>
              </a:rPr>
              <a:t>značnou část východní Evropy a téměř celou severní Asii.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 </a:t>
            </a:r>
            <a:r>
              <a:rPr lang="cs-CZ" sz="1600" b="1" dirty="0">
                <a:latin typeface="Enriqueta" panose="02000000000000000000" pitchFamily="2" charset="0"/>
              </a:rPr>
              <a:t>počtem 146,1 milionů </a:t>
            </a:r>
            <a:r>
              <a:rPr lang="cs-CZ" sz="1600" b="1" dirty="0" smtClean="0">
                <a:latin typeface="Enriqueta" panose="02000000000000000000" pitchFamily="2" charset="0"/>
              </a:rPr>
              <a:t>obyvatel je to devátá </a:t>
            </a:r>
            <a:r>
              <a:rPr lang="cs-CZ" sz="1600" b="1" dirty="0">
                <a:latin typeface="Enriqueta" panose="02000000000000000000" pitchFamily="2" charset="0"/>
              </a:rPr>
              <a:t>nejlidnatější země na světě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území rozděleno </a:t>
            </a:r>
            <a:r>
              <a:rPr lang="cs-CZ" sz="1600" b="1" dirty="0">
                <a:latin typeface="Enriqueta" panose="02000000000000000000" pitchFamily="2" charset="0"/>
              </a:rPr>
              <a:t>do 11 časových </a:t>
            </a:r>
            <a:r>
              <a:rPr lang="cs-CZ" sz="1600" b="1" dirty="0" smtClean="0">
                <a:latin typeface="Enriqueta" panose="02000000000000000000" pitchFamily="2" charset="0"/>
              </a:rPr>
              <a:t>pásem a </a:t>
            </a:r>
            <a:r>
              <a:rPr lang="cs-CZ" sz="1600" b="1" dirty="0">
                <a:latin typeface="Enriqueta" panose="02000000000000000000" pitchFamily="2" charset="0"/>
              </a:rPr>
              <a:t>85 samosprávných celků, z toho 22 republik.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současné </a:t>
            </a:r>
            <a:r>
              <a:rPr lang="cs-CZ" sz="1600" b="1" dirty="0">
                <a:latin typeface="Enriqueta" panose="02000000000000000000" pitchFamily="2" charset="0"/>
              </a:rPr>
              <a:t>Rusko je mnohonárodnostním státem, </a:t>
            </a:r>
            <a:r>
              <a:rPr lang="cs-CZ" sz="1600" b="1" dirty="0" smtClean="0">
                <a:latin typeface="Enriqueta" panose="02000000000000000000" pitchFamily="2" charset="0"/>
              </a:rPr>
              <a:t>kde </a:t>
            </a:r>
            <a:r>
              <a:rPr lang="cs-CZ" sz="1600" b="1" dirty="0">
                <a:latin typeface="Enriqueta" panose="02000000000000000000" pitchFamily="2" charset="0"/>
              </a:rPr>
              <a:t>Rusové tvoří 80 % </a:t>
            </a:r>
            <a:r>
              <a:rPr lang="cs-CZ" sz="1600" b="1" dirty="0" smtClean="0">
                <a:latin typeface="Enriqueta" panose="02000000000000000000" pitchFamily="2" charset="0"/>
              </a:rPr>
              <a:t>obyvatelstva.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nejpočetnější </a:t>
            </a:r>
            <a:r>
              <a:rPr lang="cs-CZ" sz="1600" b="1" dirty="0">
                <a:latin typeface="Enriqueta" panose="02000000000000000000" pitchFamily="2" charset="0"/>
              </a:rPr>
              <a:t>menšinou </a:t>
            </a:r>
            <a:r>
              <a:rPr lang="cs-CZ" sz="1600" b="1" dirty="0" smtClean="0">
                <a:latin typeface="Enriqueta" panose="02000000000000000000" pitchFamily="2" charset="0"/>
              </a:rPr>
              <a:t>v Rusku jsou </a:t>
            </a:r>
            <a:r>
              <a:rPr lang="cs-CZ" sz="1600" b="1" dirty="0">
                <a:latin typeface="Enriqueta" panose="02000000000000000000" pitchFamily="2" charset="0"/>
              </a:rPr>
              <a:t>Tataři, kteří stejně jako mnohé národy ruského Kavkazu vyznávají islám.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20080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informace o cestě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Praha-&gt;Petrohrad letecky</a:t>
            </a:r>
          </a:p>
          <a:p>
            <a:pPr marL="0" indent="0" algn="just">
              <a:buNone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Petrohrad-&gt;Moskva rychlovlak </a:t>
            </a:r>
            <a:r>
              <a:rPr lang="cs-CZ" altLang="cs-CZ" sz="1600" b="1" dirty="0" err="1" smtClean="0">
                <a:latin typeface="Enriqueta" panose="02000000000000000000" pitchFamily="2" charset="0"/>
              </a:rPr>
              <a:t>Sapsan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Moskva-&gt;Praha letecky</a:t>
            </a:r>
          </a:p>
          <a:p>
            <a:pPr marL="0" indent="0" algn="just">
              <a:buNone/>
            </a:pP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altLang="cs-CZ" sz="1600" b="1" u="sng" dirty="0" smtClean="0">
                <a:latin typeface="Enriqueta" panose="02000000000000000000" pitchFamily="2" charset="0"/>
              </a:rPr>
              <a:t>Navštívená místa</a:t>
            </a:r>
            <a:endParaRPr lang="cs-CZ" altLang="cs-CZ" sz="1600" b="1" u="sng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Petrohrad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err="1" smtClean="0">
                <a:latin typeface="Enriqueta" panose="02000000000000000000" pitchFamily="2" charset="0"/>
              </a:rPr>
              <a:t>Petrodvorce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Carské selo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Moskva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5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4536504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2015 - Petrohrad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je </a:t>
            </a:r>
            <a:r>
              <a:rPr lang="cs-CZ" sz="1600" b="1" dirty="0">
                <a:latin typeface="Enriqueta" panose="02000000000000000000" pitchFamily="2" charset="0"/>
              </a:rPr>
              <a:t>s populací, čítající přes 5 000 000 obyvatel, druhé největší město Ruska.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leží </a:t>
            </a:r>
            <a:r>
              <a:rPr lang="cs-CZ" sz="1600" b="1" dirty="0">
                <a:latin typeface="Enriqueta" panose="02000000000000000000" pitchFamily="2" charset="0"/>
              </a:rPr>
              <a:t>v severozápadní části Ruska při ústí řeky Něvy do Finského zálivu, který je součástí Baltského </a:t>
            </a:r>
            <a:r>
              <a:rPr lang="cs-CZ" sz="1600" b="1" dirty="0" smtClean="0">
                <a:latin typeface="Enriqueta" panose="02000000000000000000" pitchFamily="2" charset="0"/>
              </a:rPr>
              <a:t>moře a z </a:t>
            </a:r>
            <a:r>
              <a:rPr lang="cs-CZ" sz="1600" b="1" dirty="0">
                <a:latin typeface="Enriqueta" panose="02000000000000000000" pitchFamily="2" charset="0"/>
              </a:rPr>
              <a:t>měst nad milion obyvatel je položeno na světě </a:t>
            </a:r>
            <a:r>
              <a:rPr lang="cs-CZ" sz="1600" b="1" dirty="0" smtClean="0">
                <a:latin typeface="Enriqueta" panose="02000000000000000000" pitchFamily="2" charset="0"/>
              </a:rPr>
              <a:t>nejseverněji.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Petrohrad</a:t>
            </a:r>
            <a:r>
              <a:rPr lang="cs-CZ" sz="1600" b="1" dirty="0">
                <a:latin typeface="Enriqueta" panose="02000000000000000000" pitchFamily="2" charset="0"/>
              </a:rPr>
              <a:t>, založený roku 1703 Petrem </a:t>
            </a:r>
            <a:r>
              <a:rPr lang="cs-CZ" sz="1600" b="1" dirty="0" smtClean="0">
                <a:latin typeface="Enriqueta" panose="02000000000000000000" pitchFamily="2" charset="0"/>
              </a:rPr>
              <a:t>Velikým, v </a:t>
            </a:r>
            <a:r>
              <a:rPr lang="cs-CZ" sz="1600" b="1" dirty="0">
                <a:latin typeface="Enriqueta" panose="02000000000000000000" pitchFamily="2" charset="0"/>
              </a:rPr>
              <a:t>letech 1712–1917 hlavním městem Ruského </a:t>
            </a:r>
            <a:r>
              <a:rPr lang="cs-CZ" sz="1600" b="1" dirty="0" smtClean="0">
                <a:latin typeface="Enriqueta" panose="02000000000000000000" pitchFamily="2" charset="0"/>
              </a:rPr>
              <a:t>impéria.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od </a:t>
            </a:r>
            <a:r>
              <a:rPr lang="cs-CZ" sz="1600" b="1" dirty="0">
                <a:latin typeface="Enriqueta" panose="02000000000000000000" pitchFamily="2" charset="0"/>
              </a:rPr>
              <a:t>září 1941 až do ledna 1944 bylo město v obležení německými </a:t>
            </a:r>
            <a:r>
              <a:rPr lang="cs-CZ" sz="1600" b="1" dirty="0" smtClean="0">
                <a:latin typeface="Enriqueta" panose="02000000000000000000" pitchFamily="2" charset="0"/>
              </a:rPr>
              <a:t>vojsky a na hladomor zemřel více </a:t>
            </a:r>
            <a:r>
              <a:rPr lang="cs-CZ" sz="1600" b="1" dirty="0">
                <a:latin typeface="Enriqueta" panose="02000000000000000000" pitchFamily="2" charset="0"/>
              </a:rPr>
              <a:t>než jeden milion civilistů</a:t>
            </a:r>
            <a:r>
              <a:rPr lang="cs-CZ" sz="1600" b="1" dirty="0" smtClean="0">
                <a:latin typeface="Enriqueta" panose="02000000000000000000" pitchFamily="2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dnes je </a:t>
            </a:r>
            <a:r>
              <a:rPr lang="cs-CZ" sz="1600" b="1" dirty="0">
                <a:latin typeface="Enriqueta" panose="02000000000000000000" pitchFamily="2" charset="0"/>
              </a:rPr>
              <a:t>kulturním střediskem celostátního významu s mnoha památkami zapsanými do seznamu Světového dědictví mezinárodní organizace UNESCO.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nejznámější </a:t>
            </a:r>
            <a:r>
              <a:rPr lang="cs-CZ" sz="1600" b="1" dirty="0">
                <a:latin typeface="Enriqueta" panose="02000000000000000000" pitchFamily="2" charset="0"/>
              </a:rPr>
              <a:t>ruské město, ve kterém lze pozorovat bílé </a:t>
            </a:r>
            <a:r>
              <a:rPr lang="cs-CZ" sz="1600" b="1" dirty="0" smtClean="0">
                <a:latin typeface="Enriqueta" panose="02000000000000000000" pitchFamily="2" charset="0"/>
              </a:rPr>
              <a:t>noci, během kterých slunce </a:t>
            </a:r>
            <a:r>
              <a:rPr lang="cs-CZ" sz="1600" b="1" dirty="0">
                <a:latin typeface="Enriqueta" panose="02000000000000000000" pitchFamily="2" charset="0"/>
              </a:rPr>
              <a:t>zapadá jen nízko pod obzor a proto jasný soumrak trvá celou noc. 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78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Petrohrad, Zimní palác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Zimní </a:t>
            </a:r>
            <a:r>
              <a:rPr lang="cs-CZ" sz="1600" b="1" dirty="0" smtClean="0">
                <a:latin typeface="Enriqueta" panose="02000000000000000000" pitchFamily="2" charset="0"/>
              </a:rPr>
              <a:t>palác je </a:t>
            </a:r>
            <a:r>
              <a:rPr lang="cs-CZ" sz="1600" b="1" dirty="0">
                <a:latin typeface="Enriqueta" panose="02000000000000000000" pitchFamily="2" charset="0"/>
              </a:rPr>
              <a:t>palác v Petrohradu, postavený v letech 1754 až 1762 na pokyn cara Petra I. Velikého jako zimní sídlo ruských carů.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zimní </a:t>
            </a:r>
            <a:r>
              <a:rPr lang="cs-CZ" sz="1600" b="1" dirty="0">
                <a:latin typeface="Enriqueta" panose="02000000000000000000" pitchFamily="2" charset="0"/>
              </a:rPr>
              <a:t>palác je dílem významného barokního architekta </a:t>
            </a:r>
            <a:r>
              <a:rPr lang="cs-CZ" sz="1600" b="1" dirty="0" err="1" smtClean="0">
                <a:latin typeface="Enriqueta" panose="02000000000000000000" pitchFamily="2" charset="0"/>
              </a:rPr>
              <a:t>Rastrelliho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útokem </a:t>
            </a:r>
            <a:r>
              <a:rPr lang="cs-CZ" sz="1600" b="1" dirty="0">
                <a:latin typeface="Enriqueta" panose="02000000000000000000" pitchFamily="2" charset="0"/>
              </a:rPr>
              <a:t>na Zimní palác 7. listopadu 1917 začala bolševická Říjnová revoluce.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v roce 1917 dočasně sloužil palác jako sídlo ruské Prozatímní vlády.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první </a:t>
            </a:r>
            <a:r>
              <a:rPr lang="cs-CZ" sz="1600" b="1" dirty="0">
                <a:latin typeface="Enriqueta" panose="02000000000000000000" pitchFamily="2" charset="0"/>
              </a:rPr>
              <a:t>obyvatelkou paláce byla carevna Kateřina Veliká.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palác </a:t>
            </a:r>
            <a:r>
              <a:rPr lang="cs-CZ" sz="1600" b="1" dirty="0">
                <a:latin typeface="Enriqueta" panose="02000000000000000000" pitchFamily="2" charset="0"/>
              </a:rPr>
              <a:t>je v současnosti součástí budov Ermitáže, jednoho z největších světových muzeí. </a:t>
            </a: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7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Petrohrad, budova admirality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budova </a:t>
            </a:r>
            <a:r>
              <a:rPr lang="cs-CZ" sz="1600" b="1" dirty="0">
                <a:latin typeface="Enriqueta" panose="02000000000000000000" pitchFamily="2" charset="0"/>
              </a:rPr>
              <a:t>vznikala v letech 1761 až </a:t>
            </a:r>
            <a:r>
              <a:rPr lang="cs-CZ" sz="1600" b="1" dirty="0" smtClean="0">
                <a:latin typeface="Enriqueta" panose="02000000000000000000" pitchFamily="2" charset="0"/>
              </a:rPr>
              <a:t>1811 a je vybudovaná v klasicistním stylu.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na místě dnešní budovy vznikly první loděnice již za vlády Petra I. Velikého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právě </a:t>
            </a:r>
            <a:r>
              <a:rPr lang="cs-CZ" sz="1600" b="1" dirty="0">
                <a:latin typeface="Enriqueta" panose="02000000000000000000" pitchFamily="2" charset="0"/>
              </a:rPr>
              <a:t>z tohoto místa byly vysílány na moře první lodě Baltské flotily Ruského impéria.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budova později </a:t>
            </a:r>
            <a:r>
              <a:rPr lang="cs-CZ" sz="1600" b="1" dirty="0">
                <a:latin typeface="Enriqueta" panose="02000000000000000000" pitchFamily="2" charset="0"/>
              </a:rPr>
              <a:t>sloužila pro administrativní účely a od roku 1925 byla využívána jako námořní škola.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věž </a:t>
            </a:r>
            <a:r>
              <a:rPr lang="cs-CZ" sz="1600" b="1" dirty="0">
                <a:latin typeface="Enriqueta" panose="02000000000000000000" pitchFamily="2" charset="0"/>
              </a:rPr>
              <a:t>s pozlaceným vrcholem má výšku 72 metrů a sloužila dlouho jako maják. 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7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– Petrohrad, Petropavlovská pevnost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Petropavlovská </a:t>
            </a:r>
            <a:r>
              <a:rPr lang="cs-CZ" sz="1600" b="1" dirty="0" smtClean="0">
                <a:latin typeface="Enriqueta" panose="02000000000000000000" pitchFamily="2" charset="0"/>
              </a:rPr>
              <a:t>pevnost neboli Pevnost </a:t>
            </a:r>
            <a:r>
              <a:rPr lang="cs-CZ" sz="1600" b="1" dirty="0">
                <a:latin typeface="Enriqueta" panose="02000000000000000000" pitchFamily="2" charset="0"/>
              </a:rPr>
              <a:t>svatých apoštolů Petra a </a:t>
            </a:r>
            <a:r>
              <a:rPr lang="cs-CZ" sz="1600" b="1" dirty="0" smtClean="0">
                <a:latin typeface="Enriqueta" panose="02000000000000000000" pitchFamily="2" charset="0"/>
              </a:rPr>
              <a:t>Pavla je </a:t>
            </a:r>
            <a:r>
              <a:rPr lang="cs-CZ" sz="1600" b="1" dirty="0">
                <a:latin typeface="Enriqueta" panose="02000000000000000000" pitchFamily="2" charset="0"/>
              </a:rPr>
              <a:t>pevnost </a:t>
            </a:r>
            <a:r>
              <a:rPr lang="cs-CZ" sz="1600" b="1" dirty="0" smtClean="0">
                <a:latin typeface="Enriqueta" panose="02000000000000000000" pitchFamily="2" charset="0"/>
              </a:rPr>
              <a:t>nacházející </a:t>
            </a:r>
            <a:r>
              <a:rPr lang="cs-CZ" sz="1600" b="1" dirty="0">
                <a:latin typeface="Enriqueta" panose="02000000000000000000" pitchFamily="2" charset="0"/>
              </a:rPr>
              <a:t>se na Zaječím ostrově v ústí řeky </a:t>
            </a:r>
            <a:r>
              <a:rPr lang="cs-CZ" sz="1600" b="1" dirty="0" smtClean="0">
                <a:latin typeface="Enriqueta" panose="02000000000000000000" pitchFamily="2" charset="0"/>
              </a:rPr>
              <a:t>Něvy a je </a:t>
            </a:r>
            <a:r>
              <a:rPr lang="cs-CZ" sz="1600" b="1" dirty="0">
                <a:latin typeface="Enriqueta" panose="02000000000000000000" pitchFamily="2" charset="0"/>
              </a:rPr>
              <a:t>historickým jádrem města Petrohradu.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součástí </a:t>
            </a:r>
            <a:r>
              <a:rPr lang="cs-CZ" sz="1600" b="1" dirty="0">
                <a:latin typeface="Enriqueta" panose="02000000000000000000" pitchFamily="2" charset="0"/>
              </a:rPr>
              <a:t>pevnosti je i chrám sv. Petra a Pavla s hrobkou ruských </a:t>
            </a:r>
            <a:r>
              <a:rPr lang="cs-CZ" sz="1600" b="1" dirty="0" smtClean="0">
                <a:latin typeface="Enriqueta" panose="02000000000000000000" pitchFamily="2" charset="0"/>
              </a:rPr>
              <a:t>panovníků.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pevnost byla </a:t>
            </a:r>
            <a:r>
              <a:rPr lang="cs-CZ" sz="1600" b="1" dirty="0">
                <a:latin typeface="Enriqueta" panose="02000000000000000000" pitchFamily="2" charset="0"/>
              </a:rPr>
              <a:t>založena 27. května roku 1703 na pokyn ruského cara Petra I. Velikého ve spolupráci s francouzským architektem de </a:t>
            </a:r>
            <a:r>
              <a:rPr lang="cs-CZ" sz="1600" b="1" dirty="0" err="1" smtClean="0">
                <a:latin typeface="Enriqueta" panose="02000000000000000000" pitchFamily="2" charset="0"/>
              </a:rPr>
              <a:t>Guerinem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2015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– Petrohrad, 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kanály a zvedání mostů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88832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Petr Veliký navrhoval město jako další Amsterdam 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Benátky s vodními kanály místo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ulic.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současné době existuje v Petrohradu 342 mostů přes různé kanály 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řeky.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díky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složité síti kanálů se Petrohradu často přezdívá „Benátky severu“.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každou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noc se od dubna do listopadu 22 zvedacích mostů přes Něvu a hlavní kanály zvedá na pár hodin, aby mohly lodě proplout dovnitř a ven z Baltského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moře.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první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trvalý most přes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Něvu byl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otevřený roku 1850, před tím byly povoleny jen pontonové mosty. 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17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2200</Words>
  <Application>Microsoft Office PowerPoint</Application>
  <PresentationFormat>Předvádění na obrazovce (16:9)</PresentationFormat>
  <Paragraphs>164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Enriqueta</vt:lpstr>
      <vt:lpstr>Ladislav</vt:lpstr>
      <vt:lpstr>Times New Roman</vt:lpstr>
      <vt:lpstr>Wingdings</vt:lpstr>
      <vt:lpstr>Motiv systému Office</vt:lpstr>
      <vt:lpstr>Cestování po zemích bývalého SSSR</vt:lpstr>
      <vt:lpstr>Prezentace aplikace PowerPoint</vt:lpstr>
      <vt:lpstr>Rusko – obecné informace</vt:lpstr>
      <vt:lpstr>Rusko 2015 – informace o cestě</vt:lpstr>
      <vt:lpstr>Rusko 2015 - Petrohrad</vt:lpstr>
      <vt:lpstr>Rusko 2015 – Petrohrad, Zimní palác</vt:lpstr>
      <vt:lpstr>Rusko 2015 – Petrohrad, budova admirality</vt:lpstr>
      <vt:lpstr>Rusko 2015 – Petrohrad, Petropavlovská pevnost</vt:lpstr>
      <vt:lpstr>Rusko 2015 – Petrohrad, kanály a zvedání mostů</vt:lpstr>
      <vt:lpstr>Rusko 2015 – Petrohrad, Kazanská katedrála</vt:lpstr>
      <vt:lpstr>Rusko 2015 – Petrohrad, Chrám svatého Izáka</vt:lpstr>
      <vt:lpstr>Rusko 2015 – Petrohrad, Chrám Kristova vzkříšení</vt:lpstr>
      <vt:lpstr>Rusko 2015 - Petrodvorce</vt:lpstr>
      <vt:lpstr>Rusko 2015 – Carské selo</vt:lpstr>
      <vt:lpstr>Rusko 2015 –vlakem z Petrohradu do Moskvy</vt:lpstr>
      <vt:lpstr>Rusko 2015 - Moskva</vt:lpstr>
      <vt:lpstr>Rusko 2015 – Moskva, Rudé náměstí</vt:lpstr>
      <vt:lpstr>Rusko 2015 – Moskva, Kreml</vt:lpstr>
      <vt:lpstr>Rusko 2015, Moskva, Katedrála Krista Spasitele </vt:lpstr>
      <vt:lpstr>Rusko 2015 – Moskva, Stalinovy mrakodrapy</vt:lpstr>
      <vt:lpstr>Rusko 2015 – Moskva, Ostankino a ruské kolo</vt:lpstr>
      <vt:lpstr>Rusko 2015 – Moskva, dělník a kolchoznice</vt:lpstr>
      <vt:lpstr>Rusko 2015 – Moskva, muzeum kosmonautiky</vt:lpstr>
      <vt:lpstr>Rusko 2015 - MAKS</vt:lpstr>
      <vt:lpstr>Rusko 2015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117</cp:revision>
  <dcterms:created xsi:type="dcterms:W3CDTF">2016-07-06T15:42:34Z</dcterms:created>
  <dcterms:modified xsi:type="dcterms:W3CDTF">2019-12-15T19:31:13Z</dcterms:modified>
</cp:coreProperties>
</file>