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9" r:id="rId5"/>
    <p:sldId id="264" r:id="rId6"/>
    <p:sldId id="263" r:id="rId7"/>
    <p:sldId id="266" r:id="rId8"/>
    <p:sldId id="270" r:id="rId9"/>
    <p:sldId id="271" r:id="rId10"/>
    <p:sldId id="269" r:id="rId11"/>
    <p:sldId id="267" r:id="rId12"/>
    <p:sldId id="268" r:id="rId13"/>
    <p:sldId id="272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981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99542"/>
            <a:ext cx="5112568" cy="2160240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800" b="1" u="sng" dirty="0" smtClean="0">
                <a:solidFill>
                  <a:schemeClr val="bg1"/>
                </a:solidFill>
                <a:latin typeface="Ladislav" pitchFamily="50" charset="-18"/>
              </a:rPr>
              <a:t>Cestování po zemích bývalého SSSR</a:t>
            </a:r>
            <a:endParaRPr lang="cs-CZ" sz="4800" b="1" u="sng" dirty="0">
              <a:solidFill>
                <a:schemeClr val="bg1"/>
              </a:solidFill>
              <a:latin typeface="Ladislav" pitchFamily="50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075806"/>
            <a:ext cx="3888432" cy="1368152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bg1"/>
                </a:solidFill>
                <a:latin typeface="Enriqueta" panose="02000000000000000000" pitchFamily="2" charset="0"/>
              </a:rPr>
              <a:t>Bělorusko</a:t>
            </a:r>
            <a:endParaRPr lang="cs-CZ" sz="2000" dirty="0">
              <a:solidFill>
                <a:schemeClr val="bg1"/>
              </a:solidFill>
              <a:latin typeface="Enriqueta" panose="02000000000000000000" pitchFamily="2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55526"/>
            <a:ext cx="1699499" cy="1224136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5868144" y="3723878"/>
            <a:ext cx="310412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9F2B2B"/>
                </a:solidFill>
                <a:latin typeface="Enriqueta" panose="02000000000000000000" pitchFamily="2" charset="0"/>
              </a:rPr>
              <a:t>Ing. Radim Dolák</a:t>
            </a:r>
            <a:r>
              <a:rPr lang="cs-CZ" altLang="cs-CZ" sz="1800" b="1" dirty="0">
                <a:solidFill>
                  <a:srgbClr val="9F2B2B"/>
                </a:solidFill>
                <a:latin typeface="Enriqueta" panose="02000000000000000000" pitchFamily="2" charset="0"/>
              </a:rPr>
              <a:t>, Ph.D.</a:t>
            </a:r>
            <a:endParaRPr lang="cs-CZ" altLang="cs-CZ" sz="1800" b="1" dirty="0" smtClean="0">
              <a:solidFill>
                <a:srgbClr val="9F2B2B"/>
              </a:solidFill>
              <a:latin typeface="Enriqueta" panose="02000000000000000000" pitchFamily="2" charset="0"/>
            </a:endParaRPr>
          </a:p>
          <a:p>
            <a:pPr algn="r"/>
            <a:endParaRPr lang="cs-CZ" altLang="cs-CZ" sz="1800" dirty="0">
              <a:solidFill>
                <a:srgbClr val="9F2B2B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2014 – Stalinova linie u Minsku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Stalinova </a:t>
            </a:r>
            <a:r>
              <a:rPr lang="cs-CZ" sz="1600" b="1" dirty="0">
                <a:latin typeface="Enriqueta" panose="02000000000000000000" pitchFamily="2" charset="0"/>
              </a:rPr>
              <a:t>linie byl systém opevnění postavený na západní hranici Sovětského svazu, sestávající z opevněných rajónů sahajících od Karelské šíje na severu až k Černému moři na jihu.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součástí </a:t>
            </a:r>
            <a:r>
              <a:rPr lang="cs-CZ" sz="1600" b="1" dirty="0" smtClean="0">
                <a:latin typeface="Enriqueta" panose="02000000000000000000" pitchFamily="2" charset="0"/>
              </a:rPr>
              <a:t>linie jsou </a:t>
            </a:r>
            <a:r>
              <a:rPr lang="cs-CZ" sz="1600" b="1" dirty="0">
                <a:latin typeface="Enriqueta" panose="02000000000000000000" pitchFamily="2" charset="0"/>
              </a:rPr>
              <a:t>bunkry a opevnění včetně zákopů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venkovní </a:t>
            </a:r>
            <a:r>
              <a:rPr lang="cs-CZ" sz="1600" b="1" dirty="0">
                <a:latin typeface="Enriqueta" panose="02000000000000000000" pitchFamily="2" charset="0"/>
              </a:rPr>
              <a:t>muzeum </a:t>
            </a:r>
            <a:r>
              <a:rPr lang="cs-CZ" sz="1600" b="1" dirty="0" smtClean="0">
                <a:latin typeface="Enriqueta" panose="02000000000000000000" pitchFamily="2" charset="0"/>
              </a:rPr>
              <a:t>pak nabízí k prohlédnutí desítku </a:t>
            </a:r>
            <a:r>
              <a:rPr lang="cs-CZ" sz="1600" b="1" dirty="0">
                <a:latin typeface="Enriqueta" panose="02000000000000000000" pitchFamily="2" charset="0"/>
              </a:rPr>
              <a:t>historických vojenských strojů od raket, přes letadla, vrtulníky až po tanky, obrněné vozy i lokomotivu.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44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2014 - </a:t>
            </a:r>
            <a:r>
              <a:rPr lang="cs-CZ" sz="2400" b="1" dirty="0" err="1">
                <a:solidFill>
                  <a:srgbClr val="981E3A"/>
                </a:solidFill>
                <a:latin typeface="Ladislav" pitchFamily="50" charset="-18"/>
              </a:rPr>
              <a:t>Nesvizh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 / zámecký </a:t>
            </a:r>
            <a:r>
              <a:rPr lang="cs-CZ" sz="2400" b="1" dirty="0" err="1">
                <a:solidFill>
                  <a:srgbClr val="981E3A"/>
                </a:solidFill>
                <a:latin typeface="Ladislav" pitchFamily="50" charset="-18"/>
              </a:rPr>
              <a:t>komlex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/>
            </a:r>
            <a:b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</a:b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Nachází se v </a:t>
            </a:r>
            <a:r>
              <a:rPr lang="cs-CZ" sz="1600" b="1" dirty="0">
                <a:latin typeface="Enriqueta" panose="02000000000000000000" pitchFamily="2" charset="0"/>
              </a:rPr>
              <a:t>Minské oblasti ve středním Bělorusku, asi 40 km východně od města </a:t>
            </a:r>
            <a:r>
              <a:rPr lang="cs-CZ" sz="1600" b="1" dirty="0" err="1">
                <a:latin typeface="Enriqueta" panose="02000000000000000000" pitchFamily="2" charset="0"/>
              </a:rPr>
              <a:t>Baranavičy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rodina </a:t>
            </a:r>
            <a:r>
              <a:rPr lang="cs-CZ" sz="1600" b="1" dirty="0" err="1">
                <a:latin typeface="Enriqueta" panose="02000000000000000000" pitchFamily="2" charset="0"/>
              </a:rPr>
              <a:t>Radziwiłłů</a:t>
            </a:r>
            <a:r>
              <a:rPr lang="cs-CZ" sz="1600" b="1" dirty="0">
                <a:latin typeface="Enriqueta" panose="02000000000000000000" pitchFamily="2" charset="0"/>
              </a:rPr>
              <a:t> celý </a:t>
            </a:r>
            <a:r>
              <a:rPr lang="cs-CZ" sz="1600" b="1" dirty="0" smtClean="0">
                <a:latin typeface="Enriqueta" panose="02000000000000000000" pitchFamily="2" charset="0"/>
              </a:rPr>
              <a:t>zámecký komplex </a:t>
            </a:r>
            <a:r>
              <a:rPr lang="cs-CZ" sz="1600" b="1" dirty="0">
                <a:latin typeface="Enriqueta" panose="02000000000000000000" pitchFamily="2" charset="0"/>
              </a:rPr>
              <a:t>vlastnila již od roku 1533.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 </a:t>
            </a:r>
            <a:r>
              <a:rPr lang="cs-CZ" sz="1600" b="1" dirty="0">
                <a:latin typeface="Enriqueta" panose="02000000000000000000" pitchFamily="2" charset="0"/>
              </a:rPr>
              <a:t>roce 1582 započala </a:t>
            </a:r>
            <a:r>
              <a:rPr lang="cs-CZ" sz="1600" b="1" dirty="0" smtClean="0">
                <a:latin typeface="Enriqueta" panose="02000000000000000000" pitchFamily="2" charset="0"/>
              </a:rPr>
              <a:t>rekonstrukce, </a:t>
            </a:r>
            <a:r>
              <a:rPr lang="cs-CZ" sz="1600" b="1" dirty="0">
                <a:latin typeface="Enriqueta" panose="02000000000000000000" pitchFamily="2" charset="0"/>
              </a:rPr>
              <a:t>která byla dokončena v roce 1604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celý zámecký komplex </a:t>
            </a:r>
            <a:r>
              <a:rPr lang="cs-CZ" sz="1600" b="1" dirty="0" smtClean="0">
                <a:latin typeface="Enriqueta" panose="02000000000000000000" pitchFamily="2" charset="0"/>
              </a:rPr>
              <a:t>byl jako </a:t>
            </a:r>
            <a:r>
              <a:rPr lang="cs-CZ" sz="1600" b="1" dirty="0">
                <a:latin typeface="Enriqueta" panose="02000000000000000000" pitchFamily="2" charset="0"/>
              </a:rPr>
              <a:t>unikátní stavba polsko-běloruské architektury </a:t>
            </a:r>
            <a:r>
              <a:rPr lang="cs-CZ" sz="1600" b="1" dirty="0" smtClean="0">
                <a:latin typeface="Enriqueta" panose="02000000000000000000" pitchFamily="2" charset="0"/>
              </a:rPr>
              <a:t>zapsán </a:t>
            </a:r>
            <a:r>
              <a:rPr lang="cs-CZ" sz="1600" b="1" dirty="0">
                <a:latin typeface="Enriqueta" panose="02000000000000000000" pitchFamily="2" charset="0"/>
              </a:rPr>
              <a:t>v roce 2000 na Seznam světového dědictví UNESCO.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9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2014 - Mir / </a:t>
            </a:r>
            <a:r>
              <a:rPr lang="cs-CZ" sz="2400" b="1" dirty="0" err="1">
                <a:solidFill>
                  <a:srgbClr val="981E3A"/>
                </a:solidFill>
                <a:latin typeface="Ladislav" pitchFamily="50" charset="-18"/>
              </a:rPr>
              <a:t>Mirský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 zámek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5" y="1275606"/>
            <a:ext cx="7358935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nachází se </a:t>
            </a:r>
            <a:r>
              <a:rPr lang="cs-CZ" sz="1600" b="1" dirty="0">
                <a:latin typeface="Enriqueta" panose="02000000000000000000" pitchFamily="2" charset="0"/>
              </a:rPr>
              <a:t>v blízkosti městečka </a:t>
            </a:r>
            <a:r>
              <a:rPr lang="cs-CZ" sz="1600" b="1" dirty="0" smtClean="0">
                <a:latin typeface="Enriqueta" panose="02000000000000000000" pitchFamily="2" charset="0"/>
              </a:rPr>
              <a:t>Mir v </a:t>
            </a:r>
            <a:r>
              <a:rPr lang="cs-CZ" sz="1600" b="1" dirty="0" err="1" smtClean="0">
                <a:latin typeface="Enriqueta" panose="02000000000000000000" pitchFamily="2" charset="0"/>
              </a:rPr>
              <a:t>Hrodenské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oblasti, zhruba 85 km jihozápadně od </a:t>
            </a:r>
            <a:r>
              <a:rPr lang="cs-CZ" sz="1600" b="1" dirty="0" err="1">
                <a:latin typeface="Enriqueta" panose="02000000000000000000" pitchFamily="2" charset="0"/>
              </a:rPr>
              <a:t>Minska</a:t>
            </a:r>
            <a:r>
              <a:rPr lang="cs-CZ" sz="1600" b="1" dirty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stavba </a:t>
            </a:r>
            <a:r>
              <a:rPr lang="cs-CZ" sz="1600" b="1" dirty="0">
                <a:latin typeface="Enriqueta" panose="02000000000000000000" pitchFamily="2" charset="0"/>
              </a:rPr>
              <a:t>zámku byla zahájena na konci 15. století v gotickém </a:t>
            </a:r>
            <a:r>
              <a:rPr lang="cs-CZ" sz="1600" b="1" dirty="0" smtClean="0">
                <a:latin typeface="Enriqueta" panose="02000000000000000000" pitchFamily="2" charset="0"/>
              </a:rPr>
              <a:t>slohu.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zámek </a:t>
            </a:r>
            <a:r>
              <a:rPr lang="cs-CZ" sz="1600" b="1" dirty="0">
                <a:latin typeface="Enriqueta" panose="02000000000000000000" pitchFamily="2" charset="0"/>
              </a:rPr>
              <a:t>byl vybudován jako čtvercová stavba s věžemi v rozích.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pátá </a:t>
            </a:r>
            <a:r>
              <a:rPr lang="cs-CZ" sz="1600" b="1" dirty="0">
                <a:latin typeface="Enriqueta" panose="02000000000000000000" pitchFamily="2" charset="0"/>
              </a:rPr>
              <a:t>věž je umístěna nad padacím mostem.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zámek </a:t>
            </a:r>
            <a:r>
              <a:rPr lang="cs-CZ" sz="1600" b="1" dirty="0">
                <a:latin typeface="Enriqueta" panose="02000000000000000000" pitchFamily="2" charset="0"/>
              </a:rPr>
              <a:t>má velmi promyšleně vybudovaný obranný </a:t>
            </a:r>
            <a:r>
              <a:rPr lang="cs-CZ" sz="1600" b="1" dirty="0" smtClean="0">
                <a:latin typeface="Enriqueta" panose="02000000000000000000" pitchFamily="2" charset="0"/>
              </a:rPr>
              <a:t>systém a celý </a:t>
            </a:r>
            <a:r>
              <a:rPr lang="cs-CZ" sz="1600" b="1" dirty="0">
                <a:latin typeface="Enriqueta" panose="02000000000000000000" pitchFamily="2" charset="0"/>
              </a:rPr>
              <a:t>komplex </a:t>
            </a:r>
            <a:r>
              <a:rPr lang="cs-CZ" sz="1600" b="1" dirty="0" smtClean="0">
                <a:latin typeface="Enriqueta" panose="02000000000000000000" pitchFamily="2" charset="0"/>
              </a:rPr>
              <a:t>je obklopen </a:t>
            </a:r>
            <a:r>
              <a:rPr lang="cs-CZ" sz="1600" b="1" dirty="0">
                <a:latin typeface="Enriqueta" panose="02000000000000000000" pitchFamily="2" charset="0"/>
              </a:rPr>
              <a:t>vodním příkopem.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jako </a:t>
            </a:r>
            <a:r>
              <a:rPr lang="cs-CZ" sz="1600" b="1" dirty="0">
                <a:latin typeface="Enriqueta" panose="02000000000000000000" pitchFamily="2" charset="0"/>
              </a:rPr>
              <a:t>unikátní stavba běloruské architektury zachycující stavební vývoj od gotiky až po baroko byl zámek v roce 2000 zařazen na Seznam světového dědictví UNESCO.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3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2014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DĚKUJI ZA POZORNOST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2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0"/>
            <a:ext cx="7715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Bělorusko, plným </a:t>
            </a:r>
            <a:r>
              <a:rPr lang="cs-CZ" sz="1600" b="1" dirty="0">
                <a:latin typeface="Enriqueta" panose="02000000000000000000" pitchFamily="2" charset="0"/>
              </a:rPr>
              <a:t>názvem Běloruská </a:t>
            </a:r>
            <a:r>
              <a:rPr lang="cs-CZ" sz="1600" b="1" dirty="0" smtClean="0">
                <a:latin typeface="Enriqueta" panose="02000000000000000000" pitchFamily="2" charset="0"/>
              </a:rPr>
              <a:t>republika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 </a:t>
            </a:r>
            <a:r>
              <a:rPr lang="cs-CZ" sz="1600" b="1" dirty="0">
                <a:latin typeface="Enriqueta" panose="02000000000000000000" pitchFamily="2" charset="0"/>
              </a:rPr>
              <a:t>vnitrozemský stát ve východní Evropě.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hraničí </a:t>
            </a:r>
            <a:r>
              <a:rPr lang="cs-CZ" sz="1600" b="1" dirty="0">
                <a:latin typeface="Enriqueta" panose="02000000000000000000" pitchFamily="2" charset="0"/>
              </a:rPr>
              <a:t>s Polskem, Litvou a Lotyšskem na západě, Ruskem na severu a východě a s Ukrajinou na </a:t>
            </a:r>
            <a:r>
              <a:rPr lang="cs-CZ" sz="1600" b="1" dirty="0" smtClean="0">
                <a:latin typeface="Enriqueta" panose="02000000000000000000" pitchFamily="2" charset="0"/>
              </a:rPr>
              <a:t>jihu.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hlavním </a:t>
            </a:r>
            <a:r>
              <a:rPr lang="cs-CZ" sz="1600" b="1" dirty="0">
                <a:latin typeface="Enriqueta" panose="02000000000000000000" pitchFamily="2" charset="0"/>
              </a:rPr>
              <a:t>městem je </a:t>
            </a:r>
            <a:r>
              <a:rPr lang="cs-CZ" sz="1600" b="1" dirty="0" smtClean="0">
                <a:latin typeface="Enriqueta" panose="02000000000000000000" pitchFamily="2" charset="0"/>
              </a:rPr>
              <a:t>Minsk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země </a:t>
            </a:r>
            <a:r>
              <a:rPr lang="cs-CZ" sz="1600" b="1" dirty="0">
                <a:latin typeface="Enriqueta" panose="02000000000000000000" pitchFamily="2" charset="0"/>
              </a:rPr>
              <a:t>má necelých 10 milionů obyvatel, z nichž většinu tvoří </a:t>
            </a:r>
            <a:r>
              <a:rPr lang="cs-CZ" sz="1600" b="1" dirty="0" smtClean="0">
                <a:latin typeface="Enriqueta" panose="02000000000000000000" pitchFamily="2" charset="0"/>
              </a:rPr>
              <a:t>Bělorusové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nejpoužívanějším </a:t>
            </a:r>
            <a:r>
              <a:rPr lang="cs-CZ" sz="1600" b="1" dirty="0">
                <a:latin typeface="Enriqueta" panose="02000000000000000000" pitchFamily="2" charset="0"/>
              </a:rPr>
              <a:t>jazykem je </a:t>
            </a:r>
            <a:r>
              <a:rPr lang="cs-CZ" sz="1600" b="1" dirty="0" smtClean="0">
                <a:latin typeface="Enriqueta" panose="02000000000000000000" pitchFamily="2" charset="0"/>
              </a:rPr>
              <a:t>v </a:t>
            </a:r>
            <a:r>
              <a:rPr lang="cs-CZ" sz="1600" b="1" dirty="0">
                <a:latin typeface="Enriqueta" panose="02000000000000000000" pitchFamily="2" charset="0"/>
              </a:rPr>
              <a:t>současnosti ruština, která má stejně jako běloruština úřední </a:t>
            </a:r>
            <a:r>
              <a:rPr lang="cs-CZ" sz="1600" b="1" dirty="0" smtClean="0">
                <a:latin typeface="Enriqueta" panose="02000000000000000000" pitchFamily="2" charset="0"/>
              </a:rPr>
              <a:t>status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počet </a:t>
            </a:r>
            <a:r>
              <a:rPr lang="cs-CZ" sz="1600" b="1" dirty="0">
                <a:latin typeface="Enriqueta" panose="02000000000000000000" pitchFamily="2" charset="0"/>
              </a:rPr>
              <a:t>obyvatel: </a:t>
            </a:r>
            <a:r>
              <a:rPr lang="cs-CZ" sz="1600" b="1" dirty="0" smtClean="0">
                <a:latin typeface="Enriqueta" panose="02000000000000000000" pitchFamily="2" charset="0"/>
              </a:rPr>
              <a:t>9 </a:t>
            </a:r>
            <a:r>
              <a:rPr lang="cs-CZ" sz="1600" b="1" dirty="0">
                <a:latin typeface="Enriqueta" panose="02000000000000000000" pitchFamily="2" charset="0"/>
              </a:rPr>
              <a:t>492 000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rozloha</a:t>
            </a:r>
            <a:r>
              <a:rPr lang="cs-CZ" sz="1600" b="1" dirty="0">
                <a:latin typeface="Enriqueta" panose="02000000000000000000" pitchFamily="2" charset="0"/>
              </a:rPr>
              <a:t>: </a:t>
            </a:r>
            <a:r>
              <a:rPr lang="cs-CZ" sz="1600" b="1" dirty="0" smtClean="0">
                <a:latin typeface="Enriqueta" panose="02000000000000000000" pitchFamily="2" charset="0"/>
              </a:rPr>
              <a:t>207 </a:t>
            </a:r>
            <a:r>
              <a:rPr lang="cs-CZ" sz="1600" b="1" dirty="0">
                <a:latin typeface="Enriqueta" panose="02000000000000000000" pitchFamily="2" charset="0"/>
              </a:rPr>
              <a:t>595 km²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měna</a:t>
            </a:r>
            <a:r>
              <a:rPr lang="cs-CZ" sz="1600" b="1" dirty="0">
                <a:latin typeface="Enriqueta" panose="02000000000000000000" pitchFamily="2" charset="0"/>
              </a:rPr>
              <a:t>: Běloruský rubl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4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20080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Bělorusko 2014 – informace o cestě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Bělorusko 2014</a:t>
            </a:r>
          </a:p>
          <a:p>
            <a:pPr marL="0" indent="0">
              <a:buNone/>
            </a:pPr>
            <a:r>
              <a:rPr lang="cs-CZ" altLang="cs-CZ" sz="1600" b="1" u="sng" dirty="0">
                <a:latin typeface="Enriqueta" panose="02000000000000000000" pitchFamily="2" charset="0"/>
                <a:cs typeface="Times New Roman" panose="02020603050405020304" pitchFamily="18" charset="0"/>
              </a:rPr>
              <a:t>Navštívená místa: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Brest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err="1" smtClean="0">
                <a:latin typeface="Enriqueta" panose="02000000000000000000" pitchFamily="2" charset="0"/>
              </a:rPr>
              <a:t>Bělovězský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 prales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Minsk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Minsk – hokej MS 2014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Stalinova linie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Nesvizh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Mir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5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2014 - Brest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Brest</a:t>
            </a:r>
            <a:r>
              <a:rPr lang="cs-CZ" sz="1600" b="1" dirty="0">
                <a:latin typeface="Enriqueta" panose="02000000000000000000" pitchFamily="2" charset="0"/>
              </a:rPr>
              <a:t>, Brest-</a:t>
            </a:r>
            <a:r>
              <a:rPr lang="cs-CZ" sz="1600" b="1" dirty="0" err="1">
                <a:latin typeface="Enriqueta" panose="02000000000000000000" pitchFamily="2" charset="0"/>
              </a:rPr>
              <a:t>Litovsk</a:t>
            </a:r>
            <a:r>
              <a:rPr lang="cs-CZ" sz="1600" b="1" dirty="0">
                <a:latin typeface="Enriqueta" panose="02000000000000000000" pitchFamily="2" charset="0"/>
              </a:rPr>
              <a:t> (česky také Brest </a:t>
            </a:r>
            <a:r>
              <a:rPr lang="cs-CZ" sz="1600" b="1" dirty="0" smtClean="0">
                <a:latin typeface="Enriqueta" panose="02000000000000000000" pitchFamily="2" charset="0"/>
              </a:rPr>
              <a:t>Litevský)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 </a:t>
            </a:r>
            <a:r>
              <a:rPr lang="cs-CZ" sz="1600" b="1" dirty="0">
                <a:latin typeface="Enriqueta" panose="02000000000000000000" pitchFamily="2" charset="0"/>
              </a:rPr>
              <a:t>historické město v západním Bělorusku nad řekou Bug.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leží </a:t>
            </a:r>
            <a:r>
              <a:rPr lang="cs-CZ" sz="1600" b="1" dirty="0">
                <a:latin typeface="Enriqueta" panose="02000000000000000000" pitchFamily="2" charset="0"/>
              </a:rPr>
              <a:t>velmi blízko hranici s Polskem a je nejvýznamnějším hraničním přechodem mezi Běloruskem a Evropskou unií.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 </a:t>
            </a:r>
            <a:r>
              <a:rPr lang="cs-CZ" sz="1600" b="1" dirty="0">
                <a:latin typeface="Enriqueta" panose="02000000000000000000" pitchFamily="2" charset="0"/>
              </a:rPr>
              <a:t>centrem Brestské oblasti a počtem obyvatel </a:t>
            </a:r>
            <a:r>
              <a:rPr lang="cs-CZ" sz="1600" b="1" dirty="0" smtClean="0">
                <a:latin typeface="Enriqueta" panose="02000000000000000000" pitchFamily="2" charset="0"/>
              </a:rPr>
              <a:t>6</a:t>
            </a:r>
            <a:r>
              <a:rPr lang="cs-CZ" sz="1600" b="1" dirty="0">
                <a:latin typeface="Enriqueta" panose="02000000000000000000" pitchFamily="2" charset="0"/>
              </a:rPr>
              <a:t>. nejlidnatější v zemi.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</a:t>
            </a:r>
            <a:r>
              <a:rPr lang="cs-CZ" sz="1600" b="1" dirty="0">
                <a:latin typeface="Enriqueta" panose="02000000000000000000" pitchFamily="2" charset="0"/>
              </a:rPr>
              <a:t>se stalo jedním z centrem počátečního odporu Rudé armády během </a:t>
            </a:r>
            <a:r>
              <a:rPr lang="cs-CZ" sz="1600" b="1" dirty="0" smtClean="0">
                <a:latin typeface="Enriqueta" panose="02000000000000000000" pitchFamily="2" charset="0"/>
              </a:rPr>
              <a:t/>
            </a:r>
            <a:br>
              <a:rPr lang="cs-CZ" sz="1600" b="1" dirty="0" smtClean="0">
                <a:latin typeface="Enriqueta" panose="02000000000000000000" pitchFamily="2" charset="0"/>
              </a:rPr>
            </a:br>
            <a:r>
              <a:rPr lang="cs-CZ" sz="1600" b="1" dirty="0" smtClean="0">
                <a:latin typeface="Enriqueta" panose="02000000000000000000" pitchFamily="2" charset="0"/>
              </a:rPr>
              <a:t>2</a:t>
            </a:r>
            <a:r>
              <a:rPr lang="cs-CZ" sz="1600" b="1" dirty="0">
                <a:latin typeface="Enriqueta" panose="02000000000000000000" pitchFamily="2" charset="0"/>
              </a:rPr>
              <a:t>. světové války, kdy při Operaci Barbarossa sovětští vojáci bránili Brestskou pevnost. </a:t>
            </a: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78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2014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Bělověžský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 prales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 err="1" smtClean="0">
                <a:latin typeface="Enriqueta" panose="02000000000000000000" pitchFamily="2" charset="0"/>
              </a:rPr>
              <a:t>Bělověžský</a:t>
            </a:r>
            <a:r>
              <a:rPr lang="cs-CZ" sz="1600" b="1" dirty="0" smtClean="0">
                <a:latin typeface="Enriqueta" panose="02000000000000000000" pitchFamily="2" charset="0"/>
              </a:rPr>
              <a:t> prales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jedná se o zbytek </a:t>
            </a:r>
            <a:r>
              <a:rPr lang="cs-CZ" sz="1600" b="1" dirty="0">
                <a:latin typeface="Enriqueta" panose="02000000000000000000" pitchFamily="2" charset="0"/>
              </a:rPr>
              <a:t>původního panenského pralesa, který v minulosti pokrýval klimaticky mírné pásmo evropské pevniny.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leží </a:t>
            </a:r>
            <a:r>
              <a:rPr lang="cs-CZ" sz="1600" b="1" dirty="0">
                <a:latin typeface="Enriqueta" panose="02000000000000000000" pitchFamily="2" charset="0"/>
              </a:rPr>
              <a:t>po obou stranách hranice Polska a Běloruska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reliéf </a:t>
            </a:r>
            <a:r>
              <a:rPr lang="cs-CZ" sz="1600" b="1" dirty="0">
                <a:latin typeface="Enriqueta" panose="02000000000000000000" pitchFamily="2" charset="0"/>
              </a:rPr>
              <a:t>krajiny je rovinný s výškou 150 až 170 m nad mořem.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Oblast je </a:t>
            </a:r>
            <a:r>
              <a:rPr lang="cs-CZ" sz="1600" b="1" dirty="0">
                <a:latin typeface="Enriqueta" panose="02000000000000000000" pitchFamily="2" charset="0"/>
              </a:rPr>
              <a:t>zařazená na seznam světového dědictví UNESCO tvoří v obou </a:t>
            </a:r>
            <a:r>
              <a:rPr lang="cs-CZ" sz="1600" b="1" dirty="0" smtClean="0">
                <a:latin typeface="Enriqueta" panose="02000000000000000000" pitchFamily="2" charset="0"/>
              </a:rPr>
              <a:t>zemích </a:t>
            </a:r>
            <a:r>
              <a:rPr lang="cs-CZ" sz="1600" b="1" dirty="0">
                <a:latin typeface="Enriqueta" panose="02000000000000000000" pitchFamily="2" charset="0"/>
              </a:rPr>
              <a:t>území o rozloze 1 418 km².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hranice </a:t>
            </a:r>
            <a:r>
              <a:rPr lang="cs-CZ" sz="1600" b="1" dirty="0">
                <a:latin typeface="Enriqueta" panose="02000000000000000000" pitchFamily="2" charset="0"/>
              </a:rPr>
              <a:t>mezi Polskem a Běloruskem probíhá napříč pralesem a je zcela uzavřena nejen pro turisty, ale i pro jakoukoliv větší zvěř.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65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2014 - Minsk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>
                <a:latin typeface="Enriqueta" panose="02000000000000000000" pitchFamily="2" charset="0"/>
              </a:rPr>
              <a:t>Minsk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hlavní </a:t>
            </a:r>
            <a:r>
              <a:rPr lang="cs-CZ" sz="1600" b="1" dirty="0">
                <a:latin typeface="Enriqueta" panose="02000000000000000000" pitchFamily="2" charset="0"/>
              </a:rPr>
              <a:t>a největší město </a:t>
            </a:r>
            <a:r>
              <a:rPr lang="cs-CZ" sz="1600" b="1" dirty="0" smtClean="0">
                <a:latin typeface="Enriqueta" panose="02000000000000000000" pitchFamily="2" charset="0"/>
              </a:rPr>
              <a:t>Běloruska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je hlavním hospodářským i kulturním centrem Běloruska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 </a:t>
            </a:r>
            <a:r>
              <a:rPr lang="cs-CZ" sz="1600" b="1" dirty="0">
                <a:latin typeface="Enriqueta" panose="02000000000000000000" pitchFamily="2" charset="0"/>
              </a:rPr>
              <a:t>necelými dvěma miliony obyvatel zároveň i největším městem </a:t>
            </a:r>
            <a:r>
              <a:rPr lang="cs-CZ" sz="1600" b="1" dirty="0" smtClean="0">
                <a:latin typeface="Enriqueta" panose="02000000000000000000" pitchFamily="2" charset="0"/>
              </a:rPr>
              <a:t>Běloruska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hlavním městem se </a:t>
            </a:r>
            <a:r>
              <a:rPr lang="cs-CZ" sz="1600" b="1" dirty="0">
                <a:latin typeface="Enriqueta" panose="02000000000000000000" pitchFamily="2" charset="0"/>
              </a:rPr>
              <a:t>stal teprve před necelým </a:t>
            </a:r>
            <a:r>
              <a:rPr lang="cs-CZ" sz="1600" b="1" dirty="0" smtClean="0">
                <a:latin typeface="Enriqueta" panose="02000000000000000000" pitchFamily="2" charset="0"/>
              </a:rPr>
              <a:t>stoletím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historie </a:t>
            </a:r>
            <a:r>
              <a:rPr lang="cs-CZ" sz="1600" b="1" dirty="0">
                <a:latin typeface="Enriqueta" panose="02000000000000000000" pitchFamily="2" charset="0"/>
              </a:rPr>
              <a:t>sahá až do 11. století, kdy </a:t>
            </a:r>
            <a:r>
              <a:rPr lang="cs-CZ" sz="1600" b="1" dirty="0" smtClean="0">
                <a:latin typeface="Enriqueta" panose="02000000000000000000" pitchFamily="2" charset="0"/>
              </a:rPr>
              <a:t>byl Minsk </a:t>
            </a:r>
            <a:r>
              <a:rPr lang="cs-CZ" sz="1600" b="1" dirty="0">
                <a:latin typeface="Enriqueta" panose="02000000000000000000" pitchFamily="2" charset="0"/>
              </a:rPr>
              <a:t>založen jako pevnost na obranu jižních hranic </a:t>
            </a:r>
            <a:r>
              <a:rPr lang="cs-CZ" sz="1600" b="1" dirty="0" err="1">
                <a:latin typeface="Enriqueta" panose="02000000000000000000" pitchFamily="2" charset="0"/>
              </a:rPr>
              <a:t>Polockého</a:t>
            </a:r>
            <a:r>
              <a:rPr lang="cs-CZ" sz="1600" b="1" dirty="0">
                <a:latin typeface="Enriqueta" panose="02000000000000000000" pitchFamily="2" charset="0"/>
              </a:rPr>
              <a:t> knížectví.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</a:rPr>
              <a:t>město bylo z více než 80 % zničeno za druhé světové války.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během obnovy města byly vybudovány </a:t>
            </a:r>
            <a:r>
              <a:rPr lang="cs-CZ" altLang="cs-CZ" sz="1600" b="1" dirty="0">
                <a:latin typeface="Enriqueta" panose="02000000000000000000" pitchFamily="2" charset="0"/>
              </a:rPr>
              <a:t>široké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bulváry </a:t>
            </a:r>
            <a:r>
              <a:rPr lang="cs-CZ" altLang="cs-CZ" sz="1600" b="1" dirty="0">
                <a:latin typeface="Enriqueta" panose="02000000000000000000" pitchFamily="2" charset="0"/>
              </a:rPr>
              <a:t>v monumentálním stylu sovětského neoklasicismu nazývaného také stalinským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empírem.</a:t>
            </a:r>
            <a:endParaRPr lang="cs-CZ" altLang="cs-CZ" sz="1600" b="1" dirty="0">
              <a:latin typeface="Enriqueta" panose="02000000000000000000" pitchFamily="2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25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2014 – Minsk, MS v hokeji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Mistrovství </a:t>
            </a:r>
            <a:r>
              <a:rPr lang="cs-CZ" sz="1600" b="1" dirty="0">
                <a:latin typeface="Enriqueta" panose="02000000000000000000" pitchFamily="2" charset="0"/>
              </a:rPr>
              <a:t>světa v ledním hokeji 2014 bylo 78. mistrovstvím, které se konalo od 9. do 25. května v běloruském Minsku.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Šampionát </a:t>
            </a:r>
            <a:r>
              <a:rPr lang="cs-CZ" sz="1600" b="1" dirty="0">
                <a:latin typeface="Enriqueta" panose="02000000000000000000" pitchFamily="2" charset="0"/>
              </a:rPr>
              <a:t>vyhrálo Rusko bez jediné prohry.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Druhé místo obsadilo Finsko a třetí Švédsko.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Český tým skončil v pořadí čtvrtý.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43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Bělorusko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2014 – Minsk, MS v hokeji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Minsk </a:t>
            </a:r>
            <a:r>
              <a:rPr lang="cs-CZ" sz="1600" b="1" dirty="0" err="1">
                <a:latin typeface="Enriqueta" panose="02000000000000000000" pitchFamily="2" charset="0"/>
              </a:rPr>
              <a:t>Arena</a:t>
            </a:r>
            <a:r>
              <a:rPr lang="cs-CZ" sz="1600" b="1" dirty="0">
                <a:latin typeface="Enriqueta" panose="02000000000000000000" pitchFamily="2" charset="0"/>
              </a:rPr>
              <a:t> je lední hokejová aréna nacházející se v Minsku, v hlavním městě Běloruska. Je domácí halou hokejového týmu HK Dynamo Minsk, který hraje KHL. Aréna je součástí komplexu, ve kterém se nachází ještě krasobruslařský stadion (3000 diváků) a cyklistický velodrom (2000 diváků). Kapacita arény čítá 15 086 diváků.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Čyžovka</a:t>
            </a:r>
            <a:r>
              <a:rPr lang="cs-CZ" sz="1600" b="1" dirty="0" smtClean="0">
                <a:latin typeface="Enriqueta" panose="02000000000000000000" pitchFamily="2" charset="0"/>
              </a:rPr>
              <a:t>-</a:t>
            </a:r>
            <a:r>
              <a:rPr lang="az-Cyrl-AZ" sz="1600" b="1" dirty="0">
                <a:latin typeface="Enriqueta" panose="02000000000000000000" pitchFamily="2" charset="0"/>
              </a:rPr>
              <a:t>А</a:t>
            </a:r>
            <a:r>
              <a:rPr lang="cs-CZ" sz="1600" b="1" dirty="0">
                <a:latin typeface="Enriqueta" panose="02000000000000000000" pitchFamily="2" charset="0"/>
              </a:rPr>
              <a:t>r</a:t>
            </a:r>
            <a:r>
              <a:rPr lang="az-Cyrl-AZ" sz="1600" b="1" dirty="0">
                <a:latin typeface="Enriqueta" panose="02000000000000000000" pitchFamily="2" charset="0"/>
              </a:rPr>
              <a:t>е</a:t>
            </a:r>
            <a:r>
              <a:rPr lang="cs-CZ" sz="1600" b="1" dirty="0">
                <a:latin typeface="Enriqueta" panose="02000000000000000000" pitchFamily="2" charset="0"/>
              </a:rPr>
              <a:t>n</a:t>
            </a:r>
            <a:r>
              <a:rPr lang="az-Cyrl-AZ" sz="1600" b="1" dirty="0">
                <a:latin typeface="Enriqueta" panose="02000000000000000000" pitchFamily="2" charset="0"/>
              </a:rPr>
              <a:t>а </a:t>
            </a:r>
            <a:r>
              <a:rPr lang="cs-CZ" sz="1600" b="1" dirty="0">
                <a:latin typeface="Enriqueta" panose="02000000000000000000" pitchFamily="2" charset="0"/>
              </a:rPr>
              <a:t>je víceúčelová krytá aréna nacházející se v Minsku, v hlavním městě Běloruska. Používá se hlavně pro koncerty, lední hokej, tenis a další vnitřní sportovní </a:t>
            </a:r>
            <a:r>
              <a:rPr lang="cs-CZ" sz="1600" b="1" dirty="0" smtClean="0">
                <a:latin typeface="Enriqueta" panose="02000000000000000000" pitchFamily="2" charset="0"/>
              </a:rPr>
              <a:t>aktivity. Kapacita </a:t>
            </a:r>
            <a:r>
              <a:rPr lang="cs-CZ" sz="1600" b="1" dirty="0">
                <a:latin typeface="Enriqueta" panose="02000000000000000000" pitchFamily="2" charset="0"/>
              </a:rPr>
              <a:t>arény </a:t>
            </a:r>
            <a:r>
              <a:rPr lang="cs-CZ" sz="1600" b="1" dirty="0" smtClean="0">
                <a:latin typeface="Enriqueta" panose="02000000000000000000" pitchFamily="2" charset="0"/>
              </a:rPr>
              <a:t>je </a:t>
            </a:r>
            <a:r>
              <a:rPr lang="cs-CZ" sz="1600" b="1" dirty="0">
                <a:latin typeface="Enriqueta" panose="02000000000000000000" pitchFamily="2" charset="0"/>
              </a:rPr>
              <a:t>9 614 diváků.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35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761</Words>
  <Application>Microsoft Office PowerPoint</Application>
  <PresentationFormat>Předvádění na obrazovce (16:9)</PresentationFormat>
  <Paragraphs>77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Enriqueta</vt:lpstr>
      <vt:lpstr>Ladislav</vt:lpstr>
      <vt:lpstr>Times New Roman</vt:lpstr>
      <vt:lpstr>Wingdings</vt:lpstr>
      <vt:lpstr>Motiv systému Office</vt:lpstr>
      <vt:lpstr>Cestování po zemích bývalého SSSR</vt:lpstr>
      <vt:lpstr>Prezentace aplikace PowerPoint</vt:lpstr>
      <vt:lpstr>Bělorusko – obecné informace</vt:lpstr>
      <vt:lpstr>Bělorusko 2014 – informace o cestě</vt:lpstr>
      <vt:lpstr>Bělorusko 2014 - Brest</vt:lpstr>
      <vt:lpstr>Bělorusko 2014 – Bělověžský prales</vt:lpstr>
      <vt:lpstr>Bělorusko 2014 - Minsk</vt:lpstr>
      <vt:lpstr>Bělorusko 2014 – Minsk, MS v hokeji</vt:lpstr>
      <vt:lpstr>Bělorusko 2014 – Minsk, MS v hokeji</vt:lpstr>
      <vt:lpstr>Bělorusko 2014 – Stalinova linie u Minsku</vt:lpstr>
      <vt:lpstr>Bělorusko 2014 - Nesvizh / zámecký komlex </vt:lpstr>
      <vt:lpstr>Bělorusko 2014 - Mir / Mirský zámek</vt:lpstr>
      <vt:lpstr>Bělorusko 2014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65</cp:revision>
  <dcterms:created xsi:type="dcterms:W3CDTF">2016-07-06T15:42:34Z</dcterms:created>
  <dcterms:modified xsi:type="dcterms:W3CDTF">2019-12-15T19:21:31Z</dcterms:modified>
</cp:coreProperties>
</file>