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9" r:id="rId4"/>
    <p:sldId id="266" r:id="rId5"/>
    <p:sldId id="261" r:id="rId6"/>
    <p:sldId id="276" r:id="rId7"/>
    <p:sldId id="277" r:id="rId8"/>
    <p:sldId id="278" r:id="rId9"/>
    <p:sldId id="297" r:id="rId10"/>
    <p:sldId id="303" r:id="rId11"/>
    <p:sldId id="315" r:id="rId12"/>
    <p:sldId id="316" r:id="rId13"/>
    <p:sldId id="271" r:id="rId14"/>
    <p:sldId id="272" r:id="rId15"/>
    <p:sldId id="273" r:id="rId16"/>
    <p:sldId id="264" r:id="rId17"/>
    <p:sldId id="268" r:id="rId18"/>
    <p:sldId id="263" r:id="rId19"/>
    <p:sldId id="269" r:id="rId20"/>
    <p:sldId id="301" r:id="rId2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19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4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1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55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48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69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8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22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99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3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981E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699542"/>
            <a:ext cx="5112568" cy="2160240"/>
          </a:xfrm>
        </p:spPr>
        <p:txBody>
          <a:bodyPr anchor="t">
            <a:normAutofit fontScale="90000"/>
          </a:bodyPr>
          <a:lstStyle/>
          <a:p>
            <a:pPr algn="l"/>
            <a:r>
              <a:rPr lang="cs-CZ" sz="4800" b="1" u="sng" dirty="0" smtClean="0">
                <a:solidFill>
                  <a:schemeClr val="bg1"/>
                </a:solidFill>
                <a:latin typeface="Ladislav" pitchFamily="50" charset="-18"/>
              </a:rPr>
              <a:t>Cestování po zemích bývalého SSSR</a:t>
            </a:r>
            <a:endParaRPr lang="cs-CZ" sz="4800" b="1" u="sng" dirty="0">
              <a:solidFill>
                <a:schemeClr val="bg1"/>
              </a:solidFill>
              <a:latin typeface="Ladislav" pitchFamily="50" charset="-18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3075806"/>
            <a:ext cx="3888432" cy="1368152"/>
          </a:xfrm>
        </p:spPr>
        <p:txBody>
          <a:bodyPr>
            <a:normAutofit/>
          </a:bodyPr>
          <a:lstStyle/>
          <a:p>
            <a:pPr algn="l"/>
            <a:r>
              <a:rPr lang="cs-CZ" sz="2000" dirty="0" smtClean="0">
                <a:solidFill>
                  <a:schemeClr val="bg1"/>
                </a:solidFill>
                <a:latin typeface="Enriqueta" panose="02000000000000000000" pitchFamily="2" charset="0"/>
              </a:rPr>
              <a:t>Ukrajina</a:t>
            </a:r>
            <a:endParaRPr lang="cs-CZ" sz="2000" dirty="0">
              <a:solidFill>
                <a:schemeClr val="bg1"/>
              </a:solidFill>
              <a:latin typeface="Enriqueta" panose="02000000000000000000" pitchFamily="2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555526"/>
            <a:ext cx="1699499" cy="1224136"/>
          </a:xfrm>
          <a:prstGeom prst="rect">
            <a:avLst/>
          </a:prstGeom>
        </p:spPr>
      </p:pic>
      <p:sp>
        <p:nvSpPr>
          <p:cNvPr id="9" name="Podnadpis 2"/>
          <p:cNvSpPr txBox="1">
            <a:spLocks/>
          </p:cNvSpPr>
          <p:nvPr/>
        </p:nvSpPr>
        <p:spPr>
          <a:xfrm>
            <a:off x="5868144" y="3723878"/>
            <a:ext cx="310412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 smtClean="0">
                <a:solidFill>
                  <a:srgbClr val="9F2B2B"/>
                </a:solidFill>
                <a:latin typeface="Enriqueta" panose="02000000000000000000" pitchFamily="2" charset="0"/>
              </a:rPr>
              <a:t>Ing. Radim Dolák</a:t>
            </a:r>
            <a:r>
              <a:rPr lang="cs-CZ" altLang="cs-CZ" sz="1800" b="1" dirty="0">
                <a:solidFill>
                  <a:srgbClr val="9F2B2B"/>
                </a:solidFill>
                <a:latin typeface="Enriqueta" panose="02000000000000000000" pitchFamily="2" charset="0"/>
              </a:rPr>
              <a:t>, Ph.D.</a:t>
            </a:r>
            <a:endParaRPr lang="cs-CZ" altLang="cs-CZ" sz="1800" b="1" dirty="0" smtClean="0">
              <a:solidFill>
                <a:srgbClr val="9F2B2B"/>
              </a:solidFill>
              <a:latin typeface="Enriqueta" panose="02000000000000000000" pitchFamily="2" charset="0"/>
            </a:endParaRPr>
          </a:p>
          <a:p>
            <a:pPr algn="r"/>
            <a:endParaRPr lang="cs-CZ" altLang="cs-CZ" sz="900" dirty="0">
              <a:solidFill>
                <a:srgbClr val="9F2B2B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Ukrajina 2013 – Kyjev, další zajímavá místa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altLang="cs-CZ" sz="1600" b="1" u="sng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Náměstí </a:t>
            </a:r>
            <a:r>
              <a:rPr lang="cs-CZ" altLang="cs-CZ" sz="1600" b="1" u="sng" dirty="0">
                <a:latin typeface="Enriqueta" panose="02000000000000000000" pitchFamily="2" charset="0"/>
                <a:cs typeface="Times New Roman" panose="02020603050405020304" pitchFamily="18" charset="0"/>
              </a:rPr>
              <a:t>Nezávislosti</a:t>
            </a:r>
            <a:endParaRPr lang="cs-CZ" altLang="cs-CZ" sz="1600" b="1" u="sng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Náměstí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Nezávislosti, někdy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také </a:t>
            </a: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Majdan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, je ústřední kyjevské náměstí.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Spolu s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hlavní třídou </a:t>
            </a: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Chreščatyk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 představuje centrum ukrajinské metropole.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600" b="1" u="sng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Zlatá brána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Zlatá brána (</a:t>
            </a: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Zoloti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vorota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) byla postavená roku 1037 podle Zlaté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brány v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Konstantinopoli (Istanbulu).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Byla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součástí kyjevského opevnění za knížete Jaroslava Moudrého a zároveň hlavním vchodem do města.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159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Ukrajina 2013 – Kyjev, další zajímavá místa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altLang="cs-CZ" sz="1600" b="1" u="sng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Matka vlast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Obrovská socha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Matka-vlast se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vypíná nad Národním muzeem historie Velké vlastenecké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války.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Socha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je vysoká 62 metrů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a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v ruce drží štít a meč o váze 12 tun. </a:t>
            </a:r>
          </a:p>
          <a:p>
            <a:pPr marL="0" indent="0" algn="just">
              <a:buNone/>
            </a:pP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760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Ukrajina 2013 – Kyjev, další zajímavá místa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altLang="cs-CZ" sz="1600" b="1" u="sng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Socha svatého Vladimíra</a:t>
            </a:r>
          </a:p>
          <a:p>
            <a:pPr marL="0" indent="0" algn="just">
              <a:buNone/>
            </a:pPr>
            <a:endParaRPr lang="cs-CZ" altLang="cs-CZ" sz="1600" b="1" u="sng" dirty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600" b="1" u="sng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Řeka Dněpr</a:t>
            </a: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033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4536504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Ukrajina 2013 - </a:t>
            </a:r>
            <a:r>
              <a:rPr lang="cs-CZ" sz="2400" b="1" dirty="0" err="1" smtClean="0">
                <a:solidFill>
                  <a:srgbClr val="981E3A"/>
                </a:solidFill>
                <a:latin typeface="Ladislav" pitchFamily="50" charset="-18"/>
              </a:rPr>
              <a:t>Pirogovo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err="1" smtClean="0">
                <a:latin typeface="Enriqueta" panose="02000000000000000000" pitchFamily="2" charset="0"/>
              </a:rPr>
              <a:t>Pyrogovo</a:t>
            </a:r>
            <a:r>
              <a:rPr lang="cs-CZ" sz="1600" b="1" dirty="0" smtClean="0">
                <a:latin typeface="Enriqueta" panose="02000000000000000000" pitchFamily="2" charset="0"/>
              </a:rPr>
              <a:t> je </a:t>
            </a:r>
            <a:r>
              <a:rPr lang="cs-CZ" sz="1600" b="1" dirty="0">
                <a:latin typeface="Enriqueta" panose="02000000000000000000" pitchFamily="2" charset="0"/>
              </a:rPr>
              <a:t>původně </a:t>
            </a:r>
            <a:r>
              <a:rPr lang="cs-CZ" sz="1600" b="1" dirty="0" smtClean="0">
                <a:latin typeface="Enriqueta" panose="02000000000000000000" pitchFamily="2" charset="0"/>
              </a:rPr>
              <a:t>vesnička u </a:t>
            </a:r>
            <a:r>
              <a:rPr lang="cs-CZ" sz="1600" b="1" dirty="0">
                <a:latin typeface="Enriqueta" panose="02000000000000000000" pitchFamily="2" charset="0"/>
              </a:rPr>
              <a:t>jižního okraje Kyjeva, dnes se tu nachází známé Muzeum lidové architektury (skanzen).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najdete </a:t>
            </a:r>
            <a:r>
              <a:rPr lang="cs-CZ" sz="1600" b="1" dirty="0">
                <a:latin typeface="Enriqueta" panose="02000000000000000000" pitchFamily="2" charset="0"/>
              </a:rPr>
              <a:t>zde stavení ze všech koutů Ukrajiny rozdělených podle oblastí.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skanzen </a:t>
            </a:r>
            <a:r>
              <a:rPr lang="cs-CZ" sz="1600" b="1" dirty="0">
                <a:latin typeface="Enriqueta" panose="02000000000000000000" pitchFamily="2" charset="0"/>
              </a:rPr>
              <a:t>je opravdu </a:t>
            </a:r>
            <a:r>
              <a:rPr lang="cs-CZ" sz="1600" b="1" dirty="0" smtClean="0">
                <a:latin typeface="Enriqueta" panose="02000000000000000000" pitchFamily="2" charset="0"/>
              </a:rPr>
              <a:t>rozsáhlý a celá </a:t>
            </a:r>
            <a:r>
              <a:rPr lang="cs-CZ" sz="1600" b="1" dirty="0">
                <a:latin typeface="Enriqueta" panose="02000000000000000000" pitchFamily="2" charset="0"/>
              </a:rPr>
              <a:t>prohlídková trasa </a:t>
            </a:r>
            <a:r>
              <a:rPr lang="cs-CZ" sz="1600" b="1" dirty="0" smtClean="0">
                <a:latin typeface="Enriqueta" panose="02000000000000000000" pitchFamily="2" charset="0"/>
              </a:rPr>
              <a:t>zabere několik </a:t>
            </a:r>
            <a:r>
              <a:rPr lang="cs-CZ" sz="1600" b="1" dirty="0">
                <a:latin typeface="Enriqueta" panose="02000000000000000000" pitchFamily="2" charset="0"/>
              </a:rPr>
              <a:t>kilometrů.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sz="1600" b="1" dirty="0" smtClean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67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4536504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Ukrajina 2013 - </a:t>
            </a:r>
            <a:r>
              <a:rPr lang="cs-CZ" sz="2400" b="1" dirty="0" err="1" smtClean="0">
                <a:solidFill>
                  <a:srgbClr val="981E3A"/>
                </a:solidFill>
                <a:latin typeface="Ladislav" pitchFamily="50" charset="-18"/>
              </a:rPr>
              <a:t>Pervomaisk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err="1" smtClean="0">
                <a:latin typeface="Enriqueta" panose="02000000000000000000" pitchFamily="2" charset="0"/>
              </a:rPr>
              <a:t>Pervomajsk</a:t>
            </a:r>
            <a:r>
              <a:rPr lang="cs-CZ" sz="1600" b="1" dirty="0" smtClean="0">
                <a:latin typeface="Enriqueta" panose="02000000000000000000" pitchFamily="2" charset="0"/>
              </a:rPr>
              <a:t> je </a:t>
            </a:r>
            <a:r>
              <a:rPr lang="cs-CZ" sz="1600" b="1" dirty="0">
                <a:latin typeface="Enriqueta" panose="02000000000000000000" pitchFamily="2" charset="0"/>
              </a:rPr>
              <a:t>město v </a:t>
            </a:r>
            <a:r>
              <a:rPr lang="cs-CZ" sz="1600" b="1" dirty="0" err="1">
                <a:latin typeface="Enriqueta" panose="02000000000000000000" pitchFamily="2" charset="0"/>
              </a:rPr>
              <a:t>Mykolajivské</a:t>
            </a:r>
            <a:r>
              <a:rPr lang="cs-CZ" sz="1600" b="1" dirty="0">
                <a:latin typeface="Enriqueta" panose="02000000000000000000" pitchFamily="2" charset="0"/>
              </a:rPr>
              <a:t> oblasti na Ukrajině.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nedaleko leží bývalá raketová základna </a:t>
            </a:r>
            <a:r>
              <a:rPr lang="cs-CZ" sz="1600" b="1" dirty="0" err="1">
                <a:latin typeface="Enriqueta" panose="02000000000000000000" pitchFamily="2" charset="0"/>
              </a:rPr>
              <a:t>Pervomajsk</a:t>
            </a:r>
            <a:r>
              <a:rPr lang="cs-CZ" sz="1600" b="1" dirty="0">
                <a:latin typeface="Enriqueta" panose="02000000000000000000" pitchFamily="2" charset="0"/>
              </a:rPr>
              <a:t>, která během studené války mířila jadernými zbraněmi na </a:t>
            </a:r>
            <a:r>
              <a:rPr lang="cs-CZ" sz="1600" b="1" dirty="0" smtClean="0">
                <a:latin typeface="Enriqueta" panose="02000000000000000000" pitchFamily="2" charset="0"/>
              </a:rPr>
              <a:t>USA, která je dnes muzeem.</a:t>
            </a:r>
            <a:endParaRPr lang="cs-CZ" sz="1600" b="1" dirty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základna </a:t>
            </a:r>
            <a:r>
              <a:rPr lang="cs-CZ" sz="1600" b="1" dirty="0">
                <a:latin typeface="Enriqueta" panose="02000000000000000000" pitchFamily="2" charset="0"/>
              </a:rPr>
              <a:t>disponuje velkým množstvím exponátů, mezi nimiž nejvíce vyčnívá mezikontinentální balistická raketa R-36 (SS-18 Satan) s doletem až 15 tisíc km</a:t>
            </a:r>
            <a:r>
              <a:rPr lang="cs-CZ" sz="1600" b="1" dirty="0" smtClean="0">
                <a:latin typeface="Enriqueta" panose="02000000000000000000" pitchFamily="2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uvidíte zde </a:t>
            </a:r>
            <a:r>
              <a:rPr lang="cs-CZ" sz="1600" b="1" dirty="0">
                <a:latin typeface="Enriqueta" panose="02000000000000000000" pitchFamily="2" charset="0"/>
              </a:rPr>
              <a:t>raketové silo, exponáty zachycující vývoj raketových motorů, </a:t>
            </a:r>
            <a:r>
              <a:rPr lang="cs-CZ" sz="1600" b="1" dirty="0" smtClean="0">
                <a:latin typeface="Enriqueta" panose="02000000000000000000" pitchFamily="2" charset="0"/>
              </a:rPr>
              <a:t>tanky, </a:t>
            </a:r>
            <a:r>
              <a:rPr lang="cs-CZ" sz="1600" b="1" dirty="0">
                <a:latin typeface="Enriqueta" panose="02000000000000000000" pitchFamily="2" charset="0"/>
              </a:rPr>
              <a:t>různé střely země-vzduch a mnoho dalšího.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sz="1600" b="1" dirty="0" smtClean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925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4536504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Ukrajina 2013 - Doněck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průmyslové </a:t>
            </a:r>
            <a:r>
              <a:rPr lang="cs-CZ" sz="1600" b="1" dirty="0">
                <a:latin typeface="Enriqueta" panose="02000000000000000000" pitchFamily="2" charset="0"/>
              </a:rPr>
              <a:t>město na východní </a:t>
            </a:r>
            <a:r>
              <a:rPr lang="cs-CZ" sz="1600" b="1" dirty="0" smtClean="0">
                <a:latin typeface="Enriqueta" panose="02000000000000000000" pitchFamily="2" charset="0"/>
              </a:rPr>
              <a:t>Ukrajině asi </a:t>
            </a:r>
            <a:r>
              <a:rPr lang="cs-CZ" sz="1600" b="1" dirty="0">
                <a:latin typeface="Enriqueta" panose="02000000000000000000" pitchFamily="2" charset="0"/>
              </a:rPr>
              <a:t>50 km západně od hranic s Ruskem, 100 km severně od Azovského </a:t>
            </a:r>
            <a:r>
              <a:rPr lang="cs-CZ" sz="1600" b="1" dirty="0" smtClean="0">
                <a:latin typeface="Enriqueta" panose="02000000000000000000" pitchFamily="2" charset="0"/>
              </a:rPr>
              <a:t>moře, leží </a:t>
            </a:r>
            <a:r>
              <a:rPr lang="cs-CZ" sz="1600" b="1" dirty="0">
                <a:latin typeface="Enriqueta" panose="02000000000000000000" pitchFamily="2" charset="0"/>
              </a:rPr>
              <a:t>ve zvlněné krajině na řece </a:t>
            </a:r>
            <a:r>
              <a:rPr lang="cs-CZ" sz="1600" b="1" dirty="0" err="1" smtClean="0">
                <a:latin typeface="Enriqueta" panose="02000000000000000000" pitchFamily="2" charset="0"/>
              </a:rPr>
              <a:t>Kalmius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je centrem průmyslového </a:t>
            </a:r>
            <a:r>
              <a:rPr lang="cs-CZ" sz="1600" b="1" dirty="0">
                <a:latin typeface="Enriqueta" panose="02000000000000000000" pitchFamily="2" charset="0"/>
              </a:rPr>
              <a:t>regionu lidově zvaného Donbas.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ve </a:t>
            </a:r>
            <a:r>
              <a:rPr lang="cs-CZ" sz="1600" b="1" dirty="0">
                <a:latin typeface="Enriqueta" panose="02000000000000000000" pitchFamily="2" charset="0"/>
              </a:rPr>
              <a:t>městě žije okolo 913 000 obyvatel (2018</a:t>
            </a:r>
            <a:r>
              <a:rPr lang="cs-CZ" sz="1600" b="1" dirty="0" smtClean="0">
                <a:latin typeface="Enriqueta" panose="02000000000000000000" pitchFamily="2" charset="0"/>
              </a:rPr>
              <a:t>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 panose="02000000000000000000" pitchFamily="2" charset="0"/>
              </a:rPr>
              <a:t>roku 1869 vybudoval velšský průmyslník John </a:t>
            </a:r>
            <a:r>
              <a:rPr lang="cs-CZ" sz="1600" b="1" dirty="0" err="1">
                <a:latin typeface="Enriqueta" panose="02000000000000000000" pitchFamily="2" charset="0"/>
              </a:rPr>
              <a:t>Hughes</a:t>
            </a:r>
            <a:r>
              <a:rPr lang="cs-CZ" sz="1600" b="1" dirty="0">
                <a:latin typeface="Enriqueta" panose="02000000000000000000" pitchFamily="2" charset="0"/>
              </a:rPr>
              <a:t> na místě dnešního Doněcku metalurgický závod a několik uhelných </a:t>
            </a:r>
            <a:r>
              <a:rPr lang="cs-CZ" sz="1600" b="1" dirty="0" smtClean="0">
                <a:latin typeface="Enriqueta" panose="02000000000000000000" pitchFamily="2" charset="0"/>
              </a:rPr>
              <a:t>dolů a vznikla </a:t>
            </a:r>
            <a:r>
              <a:rPr lang="cs-CZ" sz="1600" b="1" dirty="0">
                <a:latin typeface="Enriqueta" panose="02000000000000000000" pitchFamily="2" charset="0"/>
              </a:rPr>
              <a:t>zde osada </a:t>
            </a:r>
            <a:r>
              <a:rPr lang="cs-CZ" sz="1600" b="1" dirty="0" err="1" smtClean="0">
                <a:latin typeface="Enriqueta" panose="02000000000000000000" pitchFamily="2" charset="0"/>
              </a:rPr>
              <a:t>Juzovka</a:t>
            </a:r>
            <a:r>
              <a:rPr lang="cs-CZ" sz="1600" b="1" dirty="0" smtClean="0">
                <a:latin typeface="Enriqueta" panose="02000000000000000000" pitchFamily="2" charset="0"/>
              </a:rPr>
              <a:t>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sz="1600" b="1" dirty="0" smtClean="0">
                <a:latin typeface="Enriqueta" panose="02000000000000000000" pitchFamily="2" charset="0"/>
              </a:rPr>
              <a:t>osada Juzovka byla roku 1917 povýšena </a:t>
            </a:r>
            <a:r>
              <a:rPr lang="pl-PL" sz="1600" b="1" dirty="0">
                <a:latin typeface="Enriqueta" panose="02000000000000000000" pitchFamily="2" charset="0"/>
              </a:rPr>
              <a:t>na město a roku </a:t>
            </a:r>
            <a:r>
              <a:rPr lang="pl-PL" sz="1600" b="1" dirty="0" smtClean="0">
                <a:latin typeface="Enriqueta" panose="02000000000000000000" pitchFamily="2" charset="0"/>
              </a:rPr>
              <a:t>1922 došlo ke změně názvu na Stalino</a:t>
            </a:r>
            <a:r>
              <a:rPr lang="pl-PL" sz="1600" b="1" dirty="0">
                <a:latin typeface="Enriqueta" panose="02000000000000000000" pitchFamily="2" charset="0"/>
              </a:rPr>
              <a:t>. </a:t>
            </a:r>
            <a:endParaRPr lang="pl-PL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sz="1600" b="1" dirty="0" smtClean="0">
                <a:latin typeface="Enriqueta" panose="02000000000000000000" pitchFamily="2" charset="0"/>
              </a:rPr>
              <a:t>dnešní </a:t>
            </a:r>
            <a:r>
              <a:rPr lang="pl-PL" sz="1600" b="1" dirty="0">
                <a:latin typeface="Enriqueta" panose="02000000000000000000" pitchFamily="2" charset="0"/>
              </a:rPr>
              <a:t>název </a:t>
            </a:r>
            <a:r>
              <a:rPr lang="pl-PL" sz="1600" b="1" dirty="0" smtClean="0">
                <a:latin typeface="Enriqueta" panose="02000000000000000000" pitchFamily="2" charset="0"/>
              </a:rPr>
              <a:t>Doněck dostalo </a:t>
            </a:r>
            <a:r>
              <a:rPr lang="pl-PL" sz="1600" b="1" dirty="0">
                <a:latin typeface="Enriqueta" panose="02000000000000000000" pitchFamily="2" charset="0"/>
              </a:rPr>
              <a:t>město roku </a:t>
            </a:r>
            <a:r>
              <a:rPr lang="pl-PL" sz="1600" b="1" dirty="0" smtClean="0">
                <a:latin typeface="Enriqueta" panose="02000000000000000000" pitchFamily="2" charset="0"/>
              </a:rPr>
              <a:t>1961.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sz="1600" b="1" dirty="0" smtClean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994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Ukrajina 2013 </a:t>
            </a:r>
            <a:r>
              <a:rPr lang="cs-CZ" sz="2400" b="1" dirty="0">
                <a:solidFill>
                  <a:srgbClr val="981E3A"/>
                </a:solidFill>
                <a:latin typeface="Ladislav" pitchFamily="50" charset="-18"/>
              </a:rPr>
              <a:t>– Doněck </a:t>
            </a:r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- </a:t>
            </a:r>
            <a:r>
              <a:rPr lang="cs-CZ" sz="2400" b="1" dirty="0">
                <a:solidFill>
                  <a:srgbClr val="981E3A"/>
                </a:solidFill>
                <a:latin typeface="Ladislav" pitchFamily="50" charset="-18"/>
              </a:rPr>
              <a:t>sportovní zajímavosti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Sergej </a:t>
            </a:r>
            <a:r>
              <a:rPr lang="cs-CZ" sz="1600" b="1" dirty="0">
                <a:latin typeface="Enriqueta" panose="02000000000000000000" pitchFamily="2" charset="0"/>
              </a:rPr>
              <a:t>Bubka </a:t>
            </a:r>
            <a:r>
              <a:rPr lang="cs-CZ" sz="1600" b="1" dirty="0" smtClean="0">
                <a:latin typeface="Enriqueta" panose="02000000000000000000" pitchFamily="2" charset="0"/>
              </a:rPr>
              <a:t>téměř </a:t>
            </a:r>
            <a:r>
              <a:rPr lang="cs-CZ" sz="1600" b="1" dirty="0">
                <a:latin typeface="Enriqueta" panose="02000000000000000000" pitchFamily="2" charset="0"/>
              </a:rPr>
              <a:t>dvacet jedna let držel </a:t>
            </a:r>
            <a:r>
              <a:rPr lang="cs-CZ" sz="1600" b="1" dirty="0" smtClean="0">
                <a:latin typeface="Enriqueta" panose="02000000000000000000" pitchFamily="2" charset="0"/>
              </a:rPr>
              <a:t>halový světový </a:t>
            </a:r>
            <a:r>
              <a:rPr lang="cs-CZ" sz="1600" b="1" dirty="0">
                <a:latin typeface="Enriqueta" panose="02000000000000000000" pitchFamily="2" charset="0"/>
              </a:rPr>
              <a:t>rekord výkonem 6,15 m z 21. února 1993 v Doněcku, než ho 15. února 2014 na ukrajinském halovém </a:t>
            </a:r>
            <a:r>
              <a:rPr lang="cs-CZ" sz="1600" b="1" dirty="0" smtClean="0">
                <a:latin typeface="Enriqueta" panose="02000000000000000000" pitchFamily="2" charset="0"/>
              </a:rPr>
              <a:t>mítinku rovněž v Doněcku překonal </a:t>
            </a:r>
            <a:r>
              <a:rPr lang="cs-CZ" sz="1600" b="1" dirty="0">
                <a:latin typeface="Enriqueta" panose="02000000000000000000" pitchFamily="2" charset="0"/>
              </a:rPr>
              <a:t>Francouz </a:t>
            </a:r>
            <a:r>
              <a:rPr lang="cs-CZ" sz="1600" b="1" dirty="0" err="1">
                <a:latin typeface="Enriqueta" panose="02000000000000000000" pitchFamily="2" charset="0"/>
              </a:rPr>
              <a:t>Renaud</a:t>
            </a:r>
            <a:r>
              <a:rPr lang="cs-CZ" sz="1600" b="1" dirty="0">
                <a:latin typeface="Enriqueta" panose="02000000000000000000" pitchFamily="2" charset="0"/>
              </a:rPr>
              <a:t> </a:t>
            </a:r>
            <a:r>
              <a:rPr lang="cs-CZ" sz="1600" b="1" dirty="0" err="1">
                <a:latin typeface="Enriqueta" panose="02000000000000000000" pitchFamily="2" charset="0"/>
              </a:rPr>
              <a:t>Lavillenie</a:t>
            </a:r>
            <a:r>
              <a:rPr lang="cs-CZ" sz="1600" b="1" dirty="0">
                <a:latin typeface="Enriqueta" panose="02000000000000000000" pitchFamily="2" charset="0"/>
              </a:rPr>
              <a:t> pokořením výšky 6,16 </a:t>
            </a:r>
            <a:r>
              <a:rPr lang="cs-CZ" sz="1600" b="1" dirty="0" smtClean="0">
                <a:latin typeface="Enriqueta" panose="02000000000000000000" pitchFamily="2" charset="0"/>
              </a:rPr>
              <a:t>m.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 panose="02000000000000000000" pitchFamily="2" charset="0"/>
              </a:rPr>
              <a:t>Sergej Bubka </a:t>
            </a:r>
            <a:r>
              <a:rPr lang="cs-CZ" sz="1600" b="1" dirty="0" smtClean="0">
                <a:latin typeface="Enriqueta" panose="02000000000000000000" pitchFamily="2" charset="0"/>
              </a:rPr>
              <a:t>se stal prvním </a:t>
            </a:r>
            <a:r>
              <a:rPr lang="cs-CZ" sz="1600" b="1" dirty="0">
                <a:latin typeface="Enriqueta" panose="02000000000000000000" pitchFamily="2" charset="0"/>
              </a:rPr>
              <a:t>tyčkařem, který překonal hranici 6 a 6,10 metrů. Je </a:t>
            </a:r>
            <a:r>
              <a:rPr lang="cs-CZ" sz="1600" b="1" dirty="0" smtClean="0">
                <a:latin typeface="Enriqueta" panose="02000000000000000000" pitchFamily="2" charset="0"/>
              </a:rPr>
              <a:t>stále držitelem </a:t>
            </a:r>
            <a:r>
              <a:rPr lang="cs-CZ" sz="1600" b="1" dirty="0">
                <a:latin typeface="Enriqueta" panose="02000000000000000000" pitchFamily="2" charset="0"/>
              </a:rPr>
              <a:t>světového rekordu pod širým nebem, který má hodnotu 6,14 metru, a kterého dosáhl 31. července 1994 v </a:t>
            </a:r>
            <a:r>
              <a:rPr lang="cs-CZ" sz="1600" b="1" dirty="0" err="1">
                <a:latin typeface="Enriqueta" panose="02000000000000000000" pitchFamily="2" charset="0"/>
              </a:rPr>
              <a:t>Sestriere</a:t>
            </a:r>
            <a:r>
              <a:rPr lang="cs-CZ" sz="1600" b="1" dirty="0">
                <a:latin typeface="Enriqueta" panose="02000000000000000000" pitchFamily="2" charset="0"/>
              </a:rPr>
              <a:t> v Itálii.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sz="1600" b="1" dirty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sz="1600" b="1" dirty="0" smtClean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35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Ukrajina 2013 </a:t>
            </a:r>
            <a:r>
              <a:rPr lang="cs-CZ" sz="2400" b="1" dirty="0">
                <a:solidFill>
                  <a:srgbClr val="981E3A"/>
                </a:solidFill>
                <a:latin typeface="Ladislav" pitchFamily="50" charset="-18"/>
              </a:rPr>
              <a:t>– Doněck – sportovní zajímavosti 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err="1" smtClean="0">
                <a:latin typeface="Enriqueta" panose="02000000000000000000" pitchFamily="2" charset="0"/>
              </a:rPr>
              <a:t>Šachtar</a:t>
            </a:r>
            <a:r>
              <a:rPr lang="cs-CZ" sz="1600" b="1" dirty="0" smtClean="0">
                <a:latin typeface="Enriqueta" panose="02000000000000000000" pitchFamily="2" charset="0"/>
              </a:rPr>
              <a:t> Doněck je </a:t>
            </a:r>
            <a:r>
              <a:rPr lang="cs-CZ" sz="1600" b="1" dirty="0">
                <a:latin typeface="Enriqueta" panose="02000000000000000000" pitchFamily="2" charset="0"/>
              </a:rPr>
              <a:t>ukrajinský profesionální </a:t>
            </a:r>
            <a:r>
              <a:rPr lang="cs-CZ" sz="1600" b="1" dirty="0" smtClean="0">
                <a:latin typeface="Enriqueta" panose="02000000000000000000" pitchFamily="2" charset="0"/>
              </a:rPr>
              <a:t>fotbalový klub, který sídlil ve </a:t>
            </a:r>
            <a:r>
              <a:rPr lang="cs-CZ" sz="1600" b="1" dirty="0">
                <a:latin typeface="Enriqueta" panose="02000000000000000000" pitchFamily="2" charset="0"/>
              </a:rPr>
              <a:t>městě Doněck na východě země.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název </a:t>
            </a:r>
            <a:r>
              <a:rPr lang="cs-CZ" sz="1600" b="1" dirty="0">
                <a:latin typeface="Enriqueta" panose="02000000000000000000" pitchFamily="2" charset="0"/>
              </a:rPr>
              <a:t>klubu </a:t>
            </a:r>
            <a:r>
              <a:rPr lang="cs-CZ" sz="1600" b="1" dirty="0" err="1">
                <a:latin typeface="Enriqueta" panose="02000000000000000000" pitchFamily="2" charset="0"/>
              </a:rPr>
              <a:t>Šachtar</a:t>
            </a:r>
            <a:r>
              <a:rPr lang="cs-CZ" sz="1600" b="1" dirty="0">
                <a:latin typeface="Enriqueta" panose="02000000000000000000" pitchFamily="2" charset="0"/>
              </a:rPr>
              <a:t> znamená v překladu </a:t>
            </a:r>
            <a:r>
              <a:rPr lang="cs-CZ" sz="1600" b="1" dirty="0" smtClean="0">
                <a:latin typeface="Enriqueta" panose="02000000000000000000" pitchFamily="2" charset="0"/>
              </a:rPr>
              <a:t>horník.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největším </a:t>
            </a:r>
            <a:r>
              <a:rPr lang="cs-CZ" sz="1600" b="1" dirty="0">
                <a:latin typeface="Enriqueta" panose="02000000000000000000" pitchFamily="2" charset="0"/>
              </a:rPr>
              <a:t>úspěchem klubu je výhra Poháru UEFA ze </a:t>
            </a:r>
            <a:r>
              <a:rPr lang="cs-CZ" sz="1600" b="1" dirty="0" smtClean="0">
                <a:latin typeface="Enriqueta" panose="02000000000000000000" pitchFamily="2" charset="0"/>
              </a:rPr>
              <a:t>sezóny 2008/09</a:t>
            </a:r>
            <a:r>
              <a:rPr lang="cs-CZ" sz="1600" b="1" dirty="0">
                <a:latin typeface="Enriqueta" panose="02000000000000000000" pitchFamily="2" charset="0"/>
              </a:rPr>
              <a:t>, když ve finále v tureckém Istanbulu porazil německý klub </a:t>
            </a:r>
            <a:r>
              <a:rPr lang="cs-CZ" sz="1600" b="1" dirty="0" err="1" smtClean="0">
                <a:latin typeface="Enriqueta" panose="02000000000000000000" pitchFamily="2" charset="0"/>
              </a:rPr>
              <a:t>Werder</a:t>
            </a:r>
            <a:r>
              <a:rPr lang="cs-CZ" sz="1600" b="1" dirty="0" smtClean="0">
                <a:latin typeface="Enriqueta" panose="02000000000000000000" pitchFamily="2" charset="0"/>
              </a:rPr>
              <a:t> </a:t>
            </a:r>
            <a:r>
              <a:rPr lang="cs-CZ" sz="1600" b="1" dirty="0" err="1" smtClean="0">
                <a:latin typeface="Enriqueta" panose="02000000000000000000" pitchFamily="2" charset="0"/>
              </a:rPr>
              <a:t>Bremen</a:t>
            </a:r>
            <a:r>
              <a:rPr lang="cs-CZ" sz="1600" b="1" dirty="0" smtClean="0">
                <a:latin typeface="Enriqueta" panose="02000000000000000000" pitchFamily="2" charset="0"/>
              </a:rPr>
              <a:t>.</a:t>
            </a:r>
            <a:endParaRPr lang="cs-CZ" sz="1600" b="1" dirty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domácím </a:t>
            </a:r>
            <a:r>
              <a:rPr lang="cs-CZ" sz="1600" b="1" dirty="0">
                <a:latin typeface="Enriqueta" panose="02000000000000000000" pitchFamily="2" charset="0"/>
              </a:rPr>
              <a:t>stadionem klubu </a:t>
            </a:r>
            <a:r>
              <a:rPr lang="cs-CZ" sz="1600" b="1" dirty="0" smtClean="0">
                <a:latin typeface="Enriqueta" panose="02000000000000000000" pitchFamily="2" charset="0"/>
              </a:rPr>
              <a:t>byla </a:t>
            </a:r>
            <a:r>
              <a:rPr lang="cs-CZ" sz="1600" b="1" dirty="0">
                <a:latin typeface="Enriqueta" panose="02000000000000000000" pitchFamily="2" charset="0"/>
              </a:rPr>
              <a:t>do začátku roku </a:t>
            </a:r>
            <a:r>
              <a:rPr lang="cs-CZ" sz="1600" b="1" dirty="0" smtClean="0">
                <a:latin typeface="Enriqueta" panose="02000000000000000000" pitchFamily="2" charset="0"/>
              </a:rPr>
              <a:t>2014 moderní Donbas </a:t>
            </a:r>
            <a:r>
              <a:rPr lang="cs-CZ" sz="1600" b="1" dirty="0" err="1">
                <a:latin typeface="Enriqueta" panose="02000000000000000000" pitchFamily="2" charset="0"/>
              </a:rPr>
              <a:t>Arena</a:t>
            </a:r>
            <a:r>
              <a:rPr lang="cs-CZ" sz="1600" b="1" dirty="0">
                <a:latin typeface="Enriqueta" panose="02000000000000000000" pitchFamily="2" charset="0"/>
              </a:rPr>
              <a:t> s </a:t>
            </a:r>
            <a:r>
              <a:rPr lang="cs-CZ" sz="1600" b="1" dirty="0" smtClean="0">
                <a:latin typeface="Enriqueta" panose="02000000000000000000" pitchFamily="2" charset="0"/>
              </a:rPr>
              <a:t>kapacitou přes 52 000 </a:t>
            </a:r>
            <a:r>
              <a:rPr lang="cs-CZ" sz="1600" b="1" dirty="0">
                <a:latin typeface="Enriqueta" panose="02000000000000000000" pitchFamily="2" charset="0"/>
              </a:rPr>
              <a:t>diváků. Tento stadion hostil mimo jiné i </a:t>
            </a:r>
            <a:r>
              <a:rPr lang="cs-CZ" sz="1600" b="1" dirty="0" smtClean="0">
                <a:latin typeface="Enriqueta" panose="02000000000000000000" pitchFamily="2" charset="0"/>
              </a:rPr>
              <a:t>EURO </a:t>
            </a:r>
            <a:r>
              <a:rPr lang="cs-CZ" sz="1600" b="1" dirty="0">
                <a:latin typeface="Enriqueta" panose="02000000000000000000" pitchFamily="2" charset="0"/>
              </a:rPr>
              <a:t>2012.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Donbas </a:t>
            </a:r>
            <a:r>
              <a:rPr lang="cs-CZ" sz="1600" b="1" dirty="0" err="1" smtClean="0">
                <a:latin typeface="Enriqueta" panose="02000000000000000000" pitchFamily="2" charset="0"/>
              </a:rPr>
              <a:t>Arena</a:t>
            </a:r>
            <a:r>
              <a:rPr lang="cs-CZ" sz="1600" b="1" dirty="0" smtClean="0">
                <a:latin typeface="Enriqueta" panose="02000000000000000000" pitchFamily="2" charset="0"/>
              </a:rPr>
              <a:t> </a:t>
            </a:r>
            <a:r>
              <a:rPr lang="cs-CZ" sz="1600" b="1" dirty="0">
                <a:latin typeface="Enriqueta" panose="02000000000000000000" pitchFamily="2" charset="0"/>
              </a:rPr>
              <a:t>patřila</a:t>
            </a:r>
            <a:r>
              <a:rPr lang="cs-CZ" sz="1600" b="1" dirty="0" smtClean="0">
                <a:latin typeface="Enriqueta" panose="02000000000000000000" pitchFamily="2" charset="0"/>
              </a:rPr>
              <a:t> až </a:t>
            </a:r>
            <a:r>
              <a:rPr lang="cs-CZ" sz="1600" b="1" dirty="0">
                <a:latin typeface="Enriqueta" panose="02000000000000000000" pitchFamily="2" charset="0"/>
              </a:rPr>
              <a:t>do začátku války na východní </a:t>
            </a:r>
            <a:r>
              <a:rPr lang="cs-CZ" sz="1600" b="1" dirty="0" smtClean="0">
                <a:latin typeface="Enriqueta" panose="02000000000000000000" pitchFamily="2" charset="0"/>
              </a:rPr>
              <a:t>Ukrajině k nejmodernějším fotbalovým stadionům ve Východní Evropě.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 panose="02000000000000000000" pitchFamily="2" charset="0"/>
              </a:rPr>
              <a:t>V současnosti hraje klub své zápasy v Charkově.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sz="1600" b="1" dirty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sz="1600" b="1" dirty="0" smtClean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385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4536504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Ukrajina 2013 - </a:t>
            </a:r>
            <a:r>
              <a:rPr lang="cs-CZ" sz="2400" b="1" dirty="0" err="1" smtClean="0">
                <a:solidFill>
                  <a:srgbClr val="981E3A"/>
                </a:solidFill>
                <a:latin typeface="Ladislav" pitchFamily="50" charset="-18"/>
              </a:rPr>
              <a:t>Svjatohirsk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err="1" smtClean="0">
                <a:latin typeface="Enriqueta" panose="02000000000000000000" pitchFamily="2" charset="0"/>
              </a:rPr>
              <a:t>Svjatohirsk</a:t>
            </a:r>
            <a:r>
              <a:rPr lang="cs-CZ" sz="1600" b="1" dirty="0" smtClean="0">
                <a:latin typeface="Enriqueta" panose="02000000000000000000" pitchFamily="2" charset="0"/>
              </a:rPr>
              <a:t>, </a:t>
            </a:r>
            <a:r>
              <a:rPr lang="cs-CZ" sz="1600" b="1" dirty="0">
                <a:latin typeface="Enriqueta" panose="02000000000000000000" pitchFamily="2" charset="0"/>
              </a:rPr>
              <a:t>v letech 1963–2004 </a:t>
            </a:r>
            <a:r>
              <a:rPr lang="cs-CZ" sz="1600" b="1" dirty="0" err="1" smtClean="0">
                <a:latin typeface="Enriqueta" panose="02000000000000000000" pitchFamily="2" charset="0"/>
              </a:rPr>
              <a:t>Slovjanohirsk</a:t>
            </a:r>
            <a:r>
              <a:rPr lang="cs-CZ" sz="1600" b="1" dirty="0" smtClean="0">
                <a:latin typeface="Enriqueta" panose="02000000000000000000" pitchFamily="2" charset="0"/>
              </a:rPr>
              <a:t> je město </a:t>
            </a:r>
            <a:r>
              <a:rPr lang="cs-CZ" sz="1600" b="1" dirty="0">
                <a:latin typeface="Enriqueta" panose="02000000000000000000" pitchFamily="2" charset="0"/>
              </a:rPr>
              <a:t>v Donbasu na východní </a:t>
            </a:r>
            <a:r>
              <a:rPr lang="cs-CZ" sz="1600" b="1" dirty="0" smtClean="0">
                <a:latin typeface="Enriqueta" panose="02000000000000000000" pitchFamily="2" charset="0"/>
              </a:rPr>
              <a:t>Ukrajině </a:t>
            </a:r>
            <a:r>
              <a:rPr lang="cs-CZ" sz="1600" b="1" dirty="0">
                <a:latin typeface="Enriqueta" panose="02000000000000000000" pitchFamily="2" charset="0"/>
              </a:rPr>
              <a:t>asi 20 km severně od města </a:t>
            </a:r>
            <a:r>
              <a:rPr lang="cs-CZ" sz="1600" b="1" dirty="0" err="1" smtClean="0">
                <a:latin typeface="Enriqueta" panose="02000000000000000000" pitchFamily="2" charset="0"/>
              </a:rPr>
              <a:t>Slovjansk</a:t>
            </a:r>
            <a:r>
              <a:rPr lang="cs-CZ" sz="1600" b="1" dirty="0" smtClean="0">
                <a:latin typeface="Enriqueta" panose="02000000000000000000" pitchFamily="2" charset="0"/>
              </a:rPr>
              <a:t>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poblíž </a:t>
            </a:r>
            <a:r>
              <a:rPr lang="cs-CZ" sz="1600" b="1" dirty="0">
                <a:latin typeface="Enriqueta" panose="02000000000000000000" pitchFamily="2" charset="0"/>
              </a:rPr>
              <a:t>městečka je železniční stanice na hlavní trati Charkov – Doněck.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err="1">
                <a:latin typeface="Enriqueta" panose="02000000000000000000" pitchFamily="2" charset="0"/>
              </a:rPr>
              <a:t>Svjatohirsk</a:t>
            </a:r>
            <a:r>
              <a:rPr lang="cs-CZ" sz="1600" b="1" dirty="0">
                <a:latin typeface="Enriqueta" panose="02000000000000000000" pitchFamily="2" charset="0"/>
              </a:rPr>
              <a:t> </a:t>
            </a:r>
            <a:r>
              <a:rPr lang="cs-CZ" sz="1600" b="1" dirty="0" smtClean="0">
                <a:latin typeface="Enriqueta" panose="02000000000000000000" pitchFamily="2" charset="0"/>
              </a:rPr>
              <a:t> je znám </a:t>
            </a:r>
            <a:r>
              <a:rPr lang="cs-CZ" sz="1600" b="1" dirty="0">
                <a:latin typeface="Enriqueta" panose="02000000000000000000" pitchFamily="2" charset="0"/>
              </a:rPr>
              <a:t>především jako poutní </a:t>
            </a:r>
            <a:r>
              <a:rPr lang="cs-CZ" sz="1600" b="1" dirty="0" smtClean="0">
                <a:latin typeface="Enriqueta" panose="02000000000000000000" pitchFamily="2" charset="0"/>
              </a:rPr>
              <a:t>místo, nachází </a:t>
            </a:r>
            <a:r>
              <a:rPr lang="cs-CZ" sz="1600" b="1" dirty="0">
                <a:latin typeface="Enriqueta" panose="02000000000000000000" pitchFamily="2" charset="0"/>
              </a:rPr>
              <a:t>se tu částečně jeskynní </a:t>
            </a:r>
            <a:r>
              <a:rPr lang="cs-CZ" sz="1600" b="1" dirty="0" err="1">
                <a:latin typeface="Enriqueta" panose="02000000000000000000" pitchFamily="2" charset="0"/>
              </a:rPr>
              <a:t>Svjatohirská</a:t>
            </a:r>
            <a:r>
              <a:rPr lang="cs-CZ" sz="1600" b="1" dirty="0">
                <a:latin typeface="Enriqueta" panose="02000000000000000000" pitchFamily="2" charset="0"/>
              </a:rPr>
              <a:t> </a:t>
            </a:r>
            <a:r>
              <a:rPr lang="cs-CZ" sz="1600" b="1" dirty="0" err="1" smtClean="0">
                <a:latin typeface="Enriqueta" panose="02000000000000000000" pitchFamily="2" charset="0"/>
              </a:rPr>
              <a:t>lávra</a:t>
            </a:r>
            <a:r>
              <a:rPr lang="cs-CZ" sz="1600" b="1" dirty="0">
                <a:latin typeface="Enriqueta" panose="02000000000000000000" pitchFamily="2" charset="0"/>
              </a:rPr>
              <a:t>.</a:t>
            </a: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908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4536504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Ukrajina 2013 - Lvov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největší </a:t>
            </a:r>
            <a:r>
              <a:rPr lang="cs-CZ" sz="1600" b="1" dirty="0">
                <a:latin typeface="Enriqueta" panose="02000000000000000000" pitchFamily="2" charset="0"/>
              </a:rPr>
              <a:t>město západní Ukrajiny a kulturní, vzdělávací, dopravní a hospodářské centrum celé západní části země.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 panose="02000000000000000000" pitchFamily="2" charset="0"/>
              </a:rPr>
              <a:t>centrum města je zapsáno na seznam Světového dědictví UNESCO.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město </a:t>
            </a:r>
            <a:r>
              <a:rPr lang="cs-CZ" sz="1600" b="1" dirty="0">
                <a:latin typeface="Enriqueta" panose="02000000000000000000" pitchFamily="2" charset="0"/>
              </a:rPr>
              <a:t>leží v kopcovitém terénu </a:t>
            </a:r>
            <a:r>
              <a:rPr lang="cs-CZ" sz="1600" b="1" dirty="0" smtClean="0">
                <a:latin typeface="Enriqueta" panose="02000000000000000000" pitchFamily="2" charset="0"/>
              </a:rPr>
              <a:t>zhruba 60 </a:t>
            </a:r>
            <a:r>
              <a:rPr lang="cs-CZ" sz="1600" b="1" dirty="0">
                <a:latin typeface="Enriqueta" panose="02000000000000000000" pitchFamily="2" charset="0"/>
              </a:rPr>
              <a:t>km na východ od hranic s </a:t>
            </a:r>
            <a:r>
              <a:rPr lang="cs-CZ" sz="1600" b="1" dirty="0" smtClean="0">
                <a:latin typeface="Enriqueta" panose="02000000000000000000" pitchFamily="2" charset="0"/>
              </a:rPr>
              <a:t>Polskem.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Lvov </a:t>
            </a:r>
            <a:r>
              <a:rPr lang="cs-CZ" sz="1600" b="1" dirty="0">
                <a:latin typeface="Enriqueta" panose="02000000000000000000" pitchFamily="2" charset="0"/>
              </a:rPr>
              <a:t>byl založen roku 1256 a byl centrem Haličsko-volyňského knížectví, </a:t>
            </a:r>
            <a:r>
              <a:rPr lang="cs-CZ" sz="1600" b="1" dirty="0" smtClean="0">
                <a:latin typeface="Enriqueta" panose="02000000000000000000" pitchFamily="2" charset="0"/>
              </a:rPr>
              <a:t>po </a:t>
            </a:r>
            <a:r>
              <a:rPr lang="cs-CZ" sz="1600" b="1" dirty="0">
                <a:latin typeface="Enriqueta" panose="02000000000000000000" pitchFamily="2" charset="0"/>
              </a:rPr>
              <a:t>staletí byl součástí Polska, resp. Rakouského císařství, což vtisklo městu originální středoevropský ráz.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417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0208"/>
            <a:ext cx="771525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55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4536504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Ukrajina 2013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1600" b="1" dirty="0" smtClean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r>
              <a:rPr lang="cs-CZ" sz="1600" b="1" dirty="0" smtClean="0">
                <a:latin typeface="Enriqueta" panose="02000000000000000000" pitchFamily="2" charset="0"/>
              </a:rPr>
              <a:t>DĚKUJI ZA POZORNOST</a:t>
            </a:r>
            <a:endParaRPr lang="cs-CZ" sz="1600" b="1" dirty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301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056784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Ukrajina – obecné informace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>
                <a:latin typeface="Enriqueta" panose="02000000000000000000" pitchFamily="2" charset="0"/>
              </a:rPr>
              <a:t>Ukrajina získala nezávislost roku 1991 po rozpadu Sovětského </a:t>
            </a:r>
            <a:r>
              <a:rPr lang="cs-CZ" altLang="cs-CZ" sz="1600" b="1" dirty="0" smtClean="0">
                <a:latin typeface="Enriqueta" panose="02000000000000000000" pitchFamily="2" charset="0"/>
              </a:rPr>
              <a:t>svazu</a:t>
            </a:r>
            <a:r>
              <a:rPr lang="cs-CZ" altLang="cs-CZ" sz="1600" b="1" dirty="0">
                <a:latin typeface="Enriqueta" panose="02000000000000000000" pitchFamily="2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</a:rPr>
              <a:t>je to země </a:t>
            </a:r>
            <a:r>
              <a:rPr lang="cs-CZ" altLang="cs-CZ" sz="1600" b="1" dirty="0">
                <a:latin typeface="Enriqueta" panose="02000000000000000000" pitchFamily="2" charset="0"/>
              </a:rPr>
              <a:t>ležící ve východní Evropě; na východě hraničí s Ruskem, </a:t>
            </a:r>
            <a:r>
              <a:rPr lang="cs-CZ" altLang="cs-CZ" sz="1600" b="1" dirty="0" smtClean="0">
                <a:latin typeface="Enriqueta" panose="02000000000000000000" pitchFamily="2" charset="0"/>
              </a:rPr>
              <a:t>na jihozápadě s </a:t>
            </a:r>
            <a:r>
              <a:rPr lang="cs-CZ" altLang="cs-CZ" sz="1600" b="1" dirty="0">
                <a:latin typeface="Enriqueta" panose="02000000000000000000" pitchFamily="2" charset="0"/>
              </a:rPr>
              <a:t>Moldavskem (včetně neuznaného Podněstří), Rumunskem, na západě s Maďarskem, Slovenskem a Polskem, na </a:t>
            </a:r>
            <a:r>
              <a:rPr lang="cs-CZ" altLang="cs-CZ" sz="1600" b="1" dirty="0" smtClean="0">
                <a:latin typeface="Enriqueta" panose="02000000000000000000" pitchFamily="2" charset="0"/>
              </a:rPr>
              <a:t>severu s </a:t>
            </a:r>
            <a:r>
              <a:rPr lang="cs-CZ" altLang="cs-CZ" sz="1600" b="1" dirty="0">
                <a:latin typeface="Enriqueta" panose="02000000000000000000" pitchFamily="2" charset="0"/>
              </a:rPr>
              <a:t>Běloruskem. </a:t>
            </a:r>
            <a:endParaRPr lang="cs-CZ" alt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</a:rPr>
              <a:t>jižní </a:t>
            </a:r>
            <a:r>
              <a:rPr lang="cs-CZ" altLang="cs-CZ" sz="1600" b="1" dirty="0">
                <a:latin typeface="Enriqueta" panose="02000000000000000000" pitchFamily="2" charset="0"/>
              </a:rPr>
              <a:t>hranice je tvořena Černým a Azovským mořem, přičemž mezi těmito dvěma moři se nachází poloostrov Krym. </a:t>
            </a:r>
            <a:endParaRPr lang="cs-CZ" alt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</a:rPr>
              <a:t>hlavní </a:t>
            </a:r>
            <a:r>
              <a:rPr lang="cs-CZ" altLang="cs-CZ" sz="1600" b="1" dirty="0">
                <a:latin typeface="Enriqueta" panose="02000000000000000000" pitchFamily="2" charset="0"/>
              </a:rPr>
              <a:t>město Kyjev leží na Dněpru, největší ukrajinské řece.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</a:rPr>
              <a:t>počet obyvatel: 44 </a:t>
            </a:r>
            <a:r>
              <a:rPr lang="cs-CZ" altLang="cs-CZ" sz="1600" b="1" dirty="0">
                <a:latin typeface="Enriqueta" panose="02000000000000000000" pitchFamily="2" charset="0"/>
              </a:rPr>
              <a:t>033 </a:t>
            </a:r>
            <a:r>
              <a:rPr lang="cs-CZ" altLang="cs-CZ" sz="1600" b="1" dirty="0" smtClean="0">
                <a:latin typeface="Enriqueta" panose="02000000000000000000" pitchFamily="2" charset="0"/>
              </a:rPr>
              <a:t>874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</a:rPr>
              <a:t>rozloha</a:t>
            </a:r>
            <a:r>
              <a:rPr lang="cs-CZ" altLang="cs-CZ" sz="1600" b="1" dirty="0">
                <a:latin typeface="Enriqueta" panose="02000000000000000000" pitchFamily="2" charset="0"/>
              </a:rPr>
              <a:t>: </a:t>
            </a:r>
            <a:r>
              <a:rPr lang="cs-CZ" altLang="cs-CZ" sz="1600" b="1" dirty="0" smtClean="0">
                <a:latin typeface="Enriqueta" panose="02000000000000000000" pitchFamily="2" charset="0"/>
              </a:rPr>
              <a:t>603 </a:t>
            </a:r>
            <a:r>
              <a:rPr lang="cs-CZ" altLang="cs-CZ" sz="1600" b="1" dirty="0">
                <a:latin typeface="Enriqueta" panose="02000000000000000000" pitchFamily="2" charset="0"/>
              </a:rPr>
              <a:t>700 </a:t>
            </a:r>
            <a:r>
              <a:rPr lang="cs-CZ" altLang="cs-CZ" sz="1600" b="1" dirty="0" smtClean="0">
                <a:latin typeface="Enriqueta" panose="02000000000000000000" pitchFamily="2" charset="0"/>
              </a:rPr>
              <a:t>km²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</a:rPr>
              <a:t>měna: Ukrajinská hřivna</a:t>
            </a:r>
            <a:endParaRPr lang="cs-CZ" altLang="cs-CZ" sz="1600" b="1" dirty="0">
              <a:latin typeface="Enriqueta" panose="02000000000000000000" pitchFamily="2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658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6984776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Ukrajina 2013 – informace o cestě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Ukrajina zrušila vízovou povinnost pro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občany ČR a umožňuje vstup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a pobyt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bez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víza v délce maximálně 90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dnů.</a:t>
            </a: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Cesta převážně vlakem. Kratší přejezdy pak autobusy nebo soukromými přepravci</a:t>
            </a:r>
          </a:p>
          <a:p>
            <a:pPr marL="0" indent="0">
              <a:buNone/>
            </a:pPr>
            <a:r>
              <a:rPr lang="cs-CZ" altLang="cs-CZ" sz="1600" b="1" u="sng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Navštívená místa: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Kyjev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 err="1" smtClean="0">
                <a:latin typeface="Enriqueta" panose="02000000000000000000" pitchFamily="2" charset="0"/>
                <a:cs typeface="Times New Roman" panose="02020603050405020304" pitchFamily="18" charset="0"/>
              </a:rPr>
              <a:t>Pirogovo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 err="1" smtClean="0">
                <a:latin typeface="Enriqueta" panose="02000000000000000000" pitchFamily="2" charset="0"/>
                <a:cs typeface="Times New Roman" panose="02020603050405020304" pitchFamily="18" charset="0"/>
              </a:rPr>
              <a:t>Pervomaisk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Doněck</a:t>
            </a: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sz="1600" b="1" dirty="0" err="1">
                <a:latin typeface="Enriqueta" panose="02000000000000000000" pitchFamily="2" charset="0"/>
              </a:rPr>
              <a:t>Svjatohirsk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</a:rPr>
              <a:t>Lvov</a:t>
            </a:r>
            <a:endParaRPr lang="cs-CZ" altLang="cs-CZ" sz="1600" b="1" dirty="0">
              <a:latin typeface="Enriqueta" panose="02000000000000000000" pitchFamily="2" charset="0"/>
            </a:endParaRPr>
          </a:p>
          <a:p>
            <a:pPr marL="0" indent="0">
              <a:buNone/>
            </a:pPr>
            <a:endParaRPr lang="cs-CZ" altLang="cs-CZ" sz="12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190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4536504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Ukrajina 2013 - Kyjev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je hlavní a největší město Ukrajiny, správní středisko Kyjevské oblasti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město </a:t>
            </a:r>
            <a:r>
              <a:rPr lang="cs-CZ" sz="1600" b="1" dirty="0">
                <a:latin typeface="Enriqueta" panose="02000000000000000000" pitchFamily="2" charset="0"/>
              </a:rPr>
              <a:t>leží na řece Dněpr v severní části </a:t>
            </a:r>
            <a:r>
              <a:rPr lang="cs-CZ" sz="1600" b="1" dirty="0" smtClean="0">
                <a:latin typeface="Enriqueta" panose="02000000000000000000" pitchFamily="2" charset="0"/>
              </a:rPr>
              <a:t>země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v </a:t>
            </a:r>
            <a:r>
              <a:rPr lang="cs-CZ" sz="1600" b="1" dirty="0">
                <a:latin typeface="Enriqueta" panose="02000000000000000000" pitchFamily="2" charset="0"/>
              </a:rPr>
              <a:t>roce 2013 zde žilo přes 2,8 milionu obyvatel, včetně aglomerace pak přes 3,3 miliony </a:t>
            </a:r>
            <a:r>
              <a:rPr lang="cs-CZ" sz="1600" b="1" dirty="0" smtClean="0">
                <a:latin typeface="Enriqueta" panose="02000000000000000000" pitchFamily="2" charset="0"/>
              </a:rPr>
              <a:t>obyvatel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kulturní </a:t>
            </a:r>
            <a:r>
              <a:rPr lang="cs-CZ" sz="1600" b="1" dirty="0">
                <a:latin typeface="Enriqueta" panose="02000000000000000000" pitchFamily="2" charset="0"/>
              </a:rPr>
              <a:t>a hospodářské centrum země, dopravní křižovatka a centrum elektrotechnického </a:t>
            </a:r>
            <a:r>
              <a:rPr lang="cs-CZ" sz="1600" b="1" dirty="0" smtClean="0">
                <a:latin typeface="Enriqueta" panose="02000000000000000000" pitchFamily="2" charset="0"/>
              </a:rPr>
              <a:t>průmyslu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typické jsou pozlacené kupole pravoslavných chrámů </a:t>
            </a:r>
            <a:r>
              <a:rPr lang="cs-CZ" sz="1600" b="1" dirty="0">
                <a:latin typeface="Enriqueta" panose="02000000000000000000" pitchFamily="2" charset="0"/>
              </a:rPr>
              <a:t>a kláštery tyčící se nad mohutným Dněprem, </a:t>
            </a:r>
            <a:r>
              <a:rPr lang="cs-CZ" sz="1600" b="1" dirty="0" smtClean="0">
                <a:latin typeface="Enriqueta" panose="02000000000000000000" pitchFamily="2" charset="0"/>
              </a:rPr>
              <a:t>dále desítky parků, široké </a:t>
            </a:r>
            <a:r>
              <a:rPr lang="cs-CZ" sz="1600" b="1" dirty="0">
                <a:latin typeface="Enriqueta" panose="02000000000000000000" pitchFamily="2" charset="0"/>
              </a:rPr>
              <a:t>bulváry </a:t>
            </a:r>
            <a:r>
              <a:rPr lang="cs-CZ" sz="1600" b="1" dirty="0" smtClean="0">
                <a:latin typeface="Enriqueta" panose="02000000000000000000" pitchFamily="2" charset="0"/>
              </a:rPr>
              <a:t>ale i úzké a kopcovité uličky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mezi nejvýznamnější památky zapsané na seznamu světového </a:t>
            </a:r>
            <a:r>
              <a:rPr lang="cs-CZ" sz="1600" b="1" dirty="0">
                <a:latin typeface="Enriqueta" panose="02000000000000000000" pitchFamily="2" charset="0"/>
              </a:rPr>
              <a:t>dědictví </a:t>
            </a:r>
            <a:r>
              <a:rPr lang="cs-CZ" sz="1600" b="1" dirty="0" smtClean="0">
                <a:latin typeface="Enriqueta" panose="02000000000000000000" pitchFamily="2" charset="0"/>
              </a:rPr>
              <a:t>UNESCO patří </a:t>
            </a:r>
            <a:r>
              <a:rPr lang="cs-CZ" sz="1600" b="1" dirty="0" err="1">
                <a:latin typeface="Enriqueta" panose="02000000000000000000" pitchFamily="2" charset="0"/>
              </a:rPr>
              <a:t>Kyjevskopečerská</a:t>
            </a:r>
            <a:r>
              <a:rPr lang="cs-CZ" sz="1600" b="1" dirty="0">
                <a:latin typeface="Enriqueta" panose="02000000000000000000" pitchFamily="2" charset="0"/>
              </a:rPr>
              <a:t> </a:t>
            </a:r>
            <a:r>
              <a:rPr lang="cs-CZ" sz="1600" b="1" dirty="0" err="1">
                <a:latin typeface="Enriqueta" panose="02000000000000000000" pitchFamily="2" charset="0"/>
              </a:rPr>
              <a:t>lávra</a:t>
            </a:r>
            <a:r>
              <a:rPr lang="cs-CZ" sz="1600" b="1" dirty="0">
                <a:latin typeface="Enriqueta" panose="02000000000000000000" pitchFamily="2" charset="0"/>
              </a:rPr>
              <a:t> </a:t>
            </a:r>
            <a:r>
              <a:rPr lang="cs-CZ" sz="1600" b="1" dirty="0" smtClean="0">
                <a:latin typeface="Enriqueta" panose="02000000000000000000" pitchFamily="2" charset="0"/>
              </a:rPr>
              <a:t>a </a:t>
            </a:r>
            <a:r>
              <a:rPr lang="cs-CZ" sz="1600" b="1" dirty="0">
                <a:latin typeface="Enriqueta" panose="02000000000000000000" pitchFamily="2" charset="0"/>
              </a:rPr>
              <a:t>chrám sv. </a:t>
            </a:r>
            <a:r>
              <a:rPr lang="cs-CZ" sz="1600" b="1" dirty="0" smtClean="0">
                <a:latin typeface="Enriqueta" panose="02000000000000000000" pitchFamily="2" charset="0"/>
              </a:rPr>
              <a:t>Sofie</a:t>
            </a: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248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Ukrajina 2013 – Kyjev, </a:t>
            </a:r>
            <a:r>
              <a:rPr lang="cs-CZ" sz="2400" b="1" dirty="0" err="1" smtClean="0">
                <a:solidFill>
                  <a:srgbClr val="981E3A"/>
                </a:solidFill>
                <a:latin typeface="Ladislav" pitchFamily="50" charset="-18"/>
              </a:rPr>
              <a:t>Kyjevskopečerská</a:t>
            </a:r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 </a:t>
            </a:r>
            <a:r>
              <a:rPr lang="cs-CZ" sz="2400" b="1" dirty="0" err="1" smtClean="0">
                <a:solidFill>
                  <a:srgbClr val="981E3A"/>
                </a:solidFill>
                <a:latin typeface="Ladislav" pitchFamily="50" charset="-18"/>
              </a:rPr>
              <a:t>lávra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b="1" dirty="0" err="1" smtClean="0">
                <a:latin typeface="Enriqueta" panose="02000000000000000000" pitchFamily="2" charset="0"/>
              </a:rPr>
              <a:t>Kyjevskopečerská</a:t>
            </a:r>
            <a:r>
              <a:rPr lang="cs-CZ" sz="1600" b="1" dirty="0" smtClean="0">
                <a:latin typeface="Enriqueta" panose="02000000000000000000" pitchFamily="2" charset="0"/>
              </a:rPr>
              <a:t> </a:t>
            </a:r>
            <a:r>
              <a:rPr lang="cs-CZ" sz="1600" b="1" dirty="0" err="1" smtClean="0">
                <a:latin typeface="Enriqueta" panose="02000000000000000000" pitchFamily="2" charset="0"/>
              </a:rPr>
              <a:t>lávra</a:t>
            </a:r>
            <a:r>
              <a:rPr lang="cs-CZ" sz="1600" b="1" dirty="0" smtClean="0">
                <a:latin typeface="Enriqueta" panose="02000000000000000000" pitchFamily="2" charset="0"/>
              </a:rPr>
              <a:t> je </a:t>
            </a:r>
            <a:r>
              <a:rPr lang="cs-CZ" sz="1600" b="1" dirty="0">
                <a:latin typeface="Enriqueta" panose="02000000000000000000" pitchFamily="2" charset="0"/>
              </a:rPr>
              <a:t>pravoslavný klášterní komplex v ukrajinském Kyjevě, založený roku 1051 poustevníky </a:t>
            </a:r>
            <a:r>
              <a:rPr lang="cs-CZ" sz="1600" b="1" dirty="0" err="1">
                <a:latin typeface="Enriqueta" panose="02000000000000000000" pitchFamily="2" charset="0"/>
              </a:rPr>
              <a:t>Feodosijem</a:t>
            </a:r>
            <a:r>
              <a:rPr lang="cs-CZ" sz="1600" b="1" dirty="0">
                <a:latin typeface="Enriqueta" panose="02000000000000000000" pitchFamily="2" charset="0"/>
              </a:rPr>
              <a:t> a </a:t>
            </a:r>
            <a:r>
              <a:rPr lang="cs-CZ" sz="1600" b="1" dirty="0" err="1">
                <a:latin typeface="Enriqueta" panose="02000000000000000000" pitchFamily="2" charset="0"/>
              </a:rPr>
              <a:t>Antonijem</a:t>
            </a:r>
            <a:r>
              <a:rPr lang="cs-CZ" sz="1600" b="1" dirty="0">
                <a:latin typeface="Enriqueta" panose="02000000000000000000" pitchFamily="2" charset="0"/>
              </a:rPr>
              <a:t> </a:t>
            </a:r>
            <a:r>
              <a:rPr lang="cs-CZ" sz="1600" b="1" dirty="0" err="1">
                <a:latin typeface="Enriqueta" panose="02000000000000000000" pitchFamily="2" charset="0"/>
              </a:rPr>
              <a:t>Pečerským</a:t>
            </a:r>
            <a:r>
              <a:rPr lang="cs-CZ" sz="1600" b="1" dirty="0">
                <a:latin typeface="Enriqueta" panose="02000000000000000000" pitchFamily="2" charset="0"/>
              </a:rPr>
              <a:t>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r>
              <a:rPr lang="cs-CZ" sz="1600" b="1" dirty="0" smtClean="0">
                <a:latin typeface="Enriqueta" panose="02000000000000000000" pitchFamily="2" charset="0"/>
              </a:rPr>
              <a:t>Původně </a:t>
            </a:r>
            <a:r>
              <a:rPr lang="cs-CZ" sz="1600" b="1" dirty="0">
                <a:latin typeface="Enriqueta" panose="02000000000000000000" pitchFamily="2" charset="0"/>
              </a:rPr>
              <a:t>žili mniši v labyrintu podzemních jeskyní, až později nad nimi byly postaveny chrámy.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r>
              <a:rPr lang="cs-CZ" sz="1600" b="1" dirty="0" smtClean="0">
                <a:latin typeface="Enriqueta" panose="02000000000000000000" pitchFamily="2" charset="0"/>
              </a:rPr>
              <a:t>Dominantou </a:t>
            </a:r>
            <a:r>
              <a:rPr lang="cs-CZ" sz="1600" b="1" dirty="0">
                <a:latin typeface="Enriqueta" panose="02000000000000000000" pitchFamily="2" charset="0"/>
              </a:rPr>
              <a:t>areálu, který je vysokým srázem rozdělen na horní a dolní </a:t>
            </a:r>
            <a:r>
              <a:rPr lang="cs-CZ" sz="1600" b="1" dirty="0" err="1">
                <a:latin typeface="Enriqueta" panose="02000000000000000000" pitchFamily="2" charset="0"/>
              </a:rPr>
              <a:t>lávru</a:t>
            </a:r>
            <a:r>
              <a:rPr lang="cs-CZ" sz="1600" b="1" dirty="0">
                <a:latin typeface="Enriqueta" panose="02000000000000000000" pitchFamily="2" charset="0"/>
              </a:rPr>
              <a:t>, je 96,5 metru vysoká zvonice.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r>
              <a:rPr lang="cs-CZ" sz="1600" b="1" dirty="0" smtClean="0">
                <a:latin typeface="Enriqueta" panose="02000000000000000000" pitchFamily="2" charset="0"/>
              </a:rPr>
              <a:t>Architektonicky </a:t>
            </a:r>
            <a:r>
              <a:rPr lang="cs-CZ" sz="1600" b="1" dirty="0">
                <a:latin typeface="Enriqueta" panose="02000000000000000000" pitchFamily="2" charset="0"/>
              </a:rPr>
              <a:t>nejcennějšími stavbami jsou </a:t>
            </a:r>
            <a:r>
              <a:rPr lang="cs-CZ" sz="1600" b="1" dirty="0" err="1">
                <a:latin typeface="Enriqueta" panose="02000000000000000000" pitchFamily="2" charset="0"/>
              </a:rPr>
              <a:t>Uspenský</a:t>
            </a:r>
            <a:r>
              <a:rPr lang="cs-CZ" sz="1600" b="1" dirty="0">
                <a:latin typeface="Enriqueta" panose="02000000000000000000" pitchFamily="2" charset="0"/>
              </a:rPr>
              <a:t> chrám a refektář.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r>
              <a:rPr lang="cs-CZ" sz="1600" b="1" dirty="0" smtClean="0">
                <a:latin typeface="Enriqueta" panose="02000000000000000000" pitchFamily="2" charset="0"/>
              </a:rPr>
              <a:t>Komplex </a:t>
            </a:r>
            <a:r>
              <a:rPr lang="cs-CZ" sz="1600" b="1" dirty="0" err="1">
                <a:latin typeface="Enriqueta" panose="02000000000000000000" pitchFamily="2" charset="0"/>
              </a:rPr>
              <a:t>lávry</a:t>
            </a:r>
            <a:r>
              <a:rPr lang="cs-CZ" sz="1600" b="1" dirty="0">
                <a:latin typeface="Enriqueta" panose="02000000000000000000" pitchFamily="2" charset="0"/>
              </a:rPr>
              <a:t> byl vážně poškozen za bojů druhé světové války, znovu byl vysvěcen v roce 1988 v rámci oslav tisíce let od přijetí křesťanství na Kyjevské Rusi. </a:t>
            </a:r>
          </a:p>
          <a:p>
            <a:pPr marL="0" indent="0" algn="just">
              <a:buNone/>
            </a:pPr>
            <a:endParaRPr lang="cs-CZ" sz="1600" b="1" dirty="0" smtClean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endParaRPr lang="cs-CZ" sz="1600" b="1" dirty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r>
              <a:rPr lang="cs-CZ" sz="1600" b="1" dirty="0" smtClean="0">
                <a:latin typeface="Enriqueta" panose="02000000000000000000" pitchFamily="2" charset="0"/>
              </a:rPr>
              <a:t> </a:t>
            </a:r>
          </a:p>
          <a:p>
            <a:pPr marL="0" indent="0" algn="just">
              <a:buNone/>
            </a:pP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199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Ukrajina 2013 – Kyjev, Katedrála svaté Sofie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Katedrála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svaté Sofie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je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kamenný pravoslavný chrám v Kyjevě, postavený v polovině 11. století z podnětu Jaroslava Moudrého. Ten jej dal založit roku 1037 na počest vítězství nad </a:t>
            </a: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Pečeněhy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 na místě, kde stával jeho dřevěný předchůdce stejného zasvěcení.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Dnes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slouží jako muzeum. Délka pětilodní stavby činí 37 metrů, šířka 55 metrů a výška od podlahy do vrcholu centrální kopule 29 metrů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.</a:t>
            </a: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V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interiéru se nachází řada fresek, které v minulosti zaujímaly plochu zhruba 5 000 metrů čtverečních (dnes různé zdroje udávají 2 až 3 metry čtvereční různě zachovalých originálních fresek z 11. století) a mozaik, které v minulosti zaujímaly plochu 640 metrů čtverečních (dnes 260). </a:t>
            </a: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217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Ukrajina 2013 – Kyjev, Chrám svatého Michala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b="1" dirty="0" smtClean="0">
                <a:latin typeface="Enriqueta" panose="02000000000000000000" pitchFamily="2" charset="0"/>
              </a:rPr>
              <a:t>Chrám </a:t>
            </a:r>
            <a:r>
              <a:rPr lang="cs-CZ" sz="1600" b="1" dirty="0">
                <a:latin typeface="Enriqueta" panose="02000000000000000000" pitchFamily="2" charset="0"/>
              </a:rPr>
              <a:t>svatého Michala v </a:t>
            </a:r>
            <a:r>
              <a:rPr lang="cs-CZ" sz="1600" b="1" dirty="0" smtClean="0">
                <a:latin typeface="Enriqueta" panose="02000000000000000000" pitchFamily="2" charset="0"/>
              </a:rPr>
              <a:t>Kyjevě je </a:t>
            </a:r>
            <a:r>
              <a:rPr lang="cs-CZ" sz="1600" b="1" dirty="0">
                <a:latin typeface="Enriqueta" panose="02000000000000000000" pitchFamily="2" charset="0"/>
              </a:rPr>
              <a:t>pravoslavný chrám Pravoslavné církve Ukrajiny, který se nachází v hlavním městě Ukrajiny.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r>
              <a:rPr lang="cs-CZ" sz="1600" b="1" dirty="0" smtClean="0">
                <a:latin typeface="Enriqueta" panose="02000000000000000000" pitchFamily="2" charset="0"/>
              </a:rPr>
              <a:t>Původní </a:t>
            </a:r>
            <a:r>
              <a:rPr lang="cs-CZ" sz="1600" b="1" dirty="0">
                <a:latin typeface="Enriqueta" panose="02000000000000000000" pitchFamily="2" charset="0"/>
              </a:rPr>
              <a:t>chrám byl postaven na počátku 12. století, zásadními renovacemi prošel v 17. a 18. století. V roce 1936 byl na příkaz sovětské komunistické moci zničen.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r>
              <a:rPr lang="cs-CZ" sz="1600" b="1" dirty="0" smtClean="0">
                <a:latin typeface="Enriqueta" panose="02000000000000000000" pitchFamily="2" charset="0"/>
              </a:rPr>
              <a:t>Po </a:t>
            </a:r>
            <a:r>
              <a:rPr lang="cs-CZ" sz="1600" b="1" dirty="0">
                <a:latin typeface="Enriqueta" panose="02000000000000000000" pitchFamily="2" charset="0"/>
              </a:rPr>
              <a:t>vyhlášení nezávislosti Ukrajiny v roce 1991 se začaly výrazně ozývat hlasy volající po obnově chrámu. Ta byla dokončena v roce 1999.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529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Ukrajina 2013 – Kyjev, další církevní památky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altLang="cs-CZ" sz="1600" b="1" u="sng" dirty="0">
                <a:latin typeface="Enriqueta" panose="02000000000000000000" pitchFamily="2" charset="0"/>
                <a:cs typeface="Times New Roman" panose="02020603050405020304" pitchFamily="18" charset="0"/>
              </a:rPr>
              <a:t>Chrám svatého Ondřeje</a:t>
            </a:r>
            <a:endParaRPr lang="cs-CZ" altLang="cs-CZ" sz="1600" b="1" u="sng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Pravoslavný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barokní chrám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se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nachází nad pravým břehem Dněpru na výstupku </a:t>
            </a: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Starokyjevské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hory.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Tento pětihlavý křížový chrám, jehož délka je 32 m, šířka 23 m, výška 46 m a hloubka základů 15 metrů byl postaven v letech 1747—1753 architektem italského původu </a:t>
            </a: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Bartolomeem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Rastrellim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600" b="1" u="sng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Chrám </a:t>
            </a:r>
            <a:r>
              <a:rPr lang="cs-CZ" altLang="cs-CZ" sz="1600" b="1" u="sng" dirty="0">
                <a:latin typeface="Enriqueta" panose="02000000000000000000" pitchFamily="2" charset="0"/>
                <a:cs typeface="Times New Roman" panose="02020603050405020304" pitchFamily="18" charset="0"/>
              </a:rPr>
              <a:t>svatého Vladimíra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Chrám byl postaven v letech 1862 až 1882 v tehdy moderním rusko-byzantském architektonickém stylu, který byl typický pro sakrální architekturu Ruského impéria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.</a:t>
            </a: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703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1471</TotalTime>
  <Words>1333</Words>
  <Application>Microsoft Office PowerPoint</Application>
  <PresentationFormat>Předvádění na obrazovce (16:9)</PresentationFormat>
  <Paragraphs>112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Arial</vt:lpstr>
      <vt:lpstr>Calibri</vt:lpstr>
      <vt:lpstr>Enriqueta</vt:lpstr>
      <vt:lpstr>Ladislav</vt:lpstr>
      <vt:lpstr>Times New Roman</vt:lpstr>
      <vt:lpstr>Wingdings</vt:lpstr>
      <vt:lpstr>Motiv systému Office</vt:lpstr>
      <vt:lpstr>Cestování po zemích bývalého SSSR</vt:lpstr>
      <vt:lpstr>Prezentace aplikace PowerPoint</vt:lpstr>
      <vt:lpstr>Ukrajina – obecné informace</vt:lpstr>
      <vt:lpstr>Ukrajina 2013 – informace o cestě</vt:lpstr>
      <vt:lpstr>Ukrajina 2013 - Kyjev</vt:lpstr>
      <vt:lpstr>Ukrajina 2013 – Kyjev, Kyjevskopečerská lávra</vt:lpstr>
      <vt:lpstr>Ukrajina 2013 – Kyjev, Katedrála svaté Sofie</vt:lpstr>
      <vt:lpstr>Ukrajina 2013 – Kyjev, Chrám svatého Michala</vt:lpstr>
      <vt:lpstr>Ukrajina 2013 – Kyjev, další církevní památky</vt:lpstr>
      <vt:lpstr>Ukrajina 2013 – Kyjev, další zajímavá místa</vt:lpstr>
      <vt:lpstr>Ukrajina 2013 – Kyjev, další zajímavá místa</vt:lpstr>
      <vt:lpstr>Ukrajina 2013 – Kyjev, další zajímavá místa</vt:lpstr>
      <vt:lpstr>Ukrajina 2013 - Pirogovo</vt:lpstr>
      <vt:lpstr>Ukrajina 2013 - Pervomaisk</vt:lpstr>
      <vt:lpstr>Ukrajina 2013 - Doněck</vt:lpstr>
      <vt:lpstr>Ukrajina 2013 – Doněck - sportovní zajímavosti</vt:lpstr>
      <vt:lpstr>Ukrajina 2013 – Doněck – sportovní zajímavosti </vt:lpstr>
      <vt:lpstr>Ukrajina 2013 - Svjatohirsk</vt:lpstr>
      <vt:lpstr>Ukrajina 2013 - Lvov</vt:lpstr>
      <vt:lpstr>Ukrajina 2013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RDO</cp:lastModifiedBy>
  <cp:revision>126</cp:revision>
  <dcterms:created xsi:type="dcterms:W3CDTF">2016-07-06T15:42:34Z</dcterms:created>
  <dcterms:modified xsi:type="dcterms:W3CDTF">2019-12-15T19:31:35Z</dcterms:modified>
</cp:coreProperties>
</file>